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48.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30.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56.xml" ContentType="application/vnd.openxmlformats-officedocument.presentationml.slide+xml"/>
  <Override PartName="/ppt/slides/slide45.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29.xml" ContentType="application/vnd.openxmlformats-officedocument.presentationml.slide+xml"/>
  <Override PartName="/ppt/slides/slide44.xml" ContentType="application/vnd.openxmlformats-officedocument.presentationml.slide+xml"/>
  <Override PartName="/ppt/slides/slide42.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43.xml" ContentType="application/vnd.openxmlformats-officedocument.presentationml.slide+xml"/>
  <Override PartName="/ppt/slides/slide35.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4.xml" ContentType="application/vnd.openxmlformats-officedocument.presentationml.notesSlide+xml"/>
  <Override PartName="/ppt/notesSlides/notesSlide24.xml" ContentType="application/vnd.openxmlformats-officedocument.presentationml.notesSlide+xml"/>
  <Override PartName="/ppt/notesSlides/notesSlide36.xml" ContentType="application/vnd.openxmlformats-officedocument.presentationml.notesSlide+xml"/>
  <Override PartName="/ppt/notesSlides/notesSlide48.xml" ContentType="application/vnd.openxmlformats-officedocument.presentationml.notesSlide+xml"/>
  <Override PartName="/ppt/notesSlides/notesSlide35.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42.xml" ContentType="application/vnd.openxmlformats-officedocument.presentationml.notesSlide+xml"/>
  <Override PartName="/ppt/notesSlides/notesSlide47.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Lst>
  <p:notesMasterIdLst>
    <p:notesMasterId r:id="rId59"/>
  </p:notesMasterIdLst>
  <p:sldIdLst>
    <p:sldId id="585" r:id="rId3"/>
    <p:sldId id="608" r:id="rId4"/>
    <p:sldId id="609" r:id="rId5"/>
    <p:sldId id="588" r:id="rId6"/>
    <p:sldId id="589" r:id="rId7"/>
    <p:sldId id="590" r:id="rId8"/>
    <p:sldId id="591" r:id="rId9"/>
    <p:sldId id="592" r:id="rId10"/>
    <p:sldId id="593" r:id="rId11"/>
    <p:sldId id="594" r:id="rId12"/>
    <p:sldId id="610" r:id="rId13"/>
    <p:sldId id="601" r:id="rId14"/>
    <p:sldId id="603" r:id="rId15"/>
    <p:sldId id="602" r:id="rId16"/>
    <p:sldId id="641" r:id="rId17"/>
    <p:sldId id="597" r:id="rId18"/>
    <p:sldId id="611" r:id="rId19"/>
    <p:sldId id="627" r:id="rId20"/>
    <p:sldId id="613" r:id="rId21"/>
    <p:sldId id="614" r:id="rId22"/>
    <p:sldId id="615" r:id="rId23"/>
    <p:sldId id="638" r:id="rId24"/>
    <p:sldId id="628" r:id="rId25"/>
    <p:sldId id="598" r:id="rId26"/>
    <p:sldId id="653" r:id="rId27"/>
    <p:sldId id="612" r:id="rId28"/>
    <p:sldId id="618" r:id="rId29"/>
    <p:sldId id="616" r:id="rId30"/>
    <p:sldId id="617" r:id="rId31"/>
    <p:sldId id="619" r:id="rId32"/>
    <p:sldId id="622" r:id="rId33"/>
    <p:sldId id="623" r:id="rId34"/>
    <p:sldId id="620" r:id="rId35"/>
    <p:sldId id="621" r:id="rId36"/>
    <p:sldId id="643" r:id="rId37"/>
    <p:sldId id="634" r:id="rId38"/>
    <p:sldId id="642" r:id="rId39"/>
    <p:sldId id="635" r:id="rId40"/>
    <p:sldId id="626" r:id="rId41"/>
    <p:sldId id="625" r:id="rId42"/>
    <p:sldId id="644" r:id="rId43"/>
    <p:sldId id="652" r:id="rId44"/>
    <p:sldId id="639" r:id="rId45"/>
    <p:sldId id="636" r:id="rId46"/>
    <p:sldId id="631" r:id="rId47"/>
    <p:sldId id="629" r:id="rId48"/>
    <p:sldId id="651" r:id="rId49"/>
    <p:sldId id="648" r:id="rId50"/>
    <p:sldId id="649" r:id="rId51"/>
    <p:sldId id="650" r:id="rId52"/>
    <p:sldId id="645" r:id="rId53"/>
    <p:sldId id="647" r:id="rId54"/>
    <p:sldId id="646" r:id="rId55"/>
    <p:sldId id="655" r:id="rId56"/>
    <p:sldId id="656" r:id="rId57"/>
    <p:sldId id="657" r:id="rId58"/>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601"/>
            <p14:sldId id="603"/>
            <p14:sldId id="602"/>
            <p14:sldId id="641"/>
            <p14:sldId id="597"/>
            <p14:sldId id="611"/>
            <p14:sldId id="627"/>
            <p14:sldId id="613"/>
            <p14:sldId id="614"/>
            <p14:sldId id="615"/>
            <p14:sldId id="638"/>
            <p14:sldId id="628"/>
            <p14:sldId id="598"/>
            <p14:sldId id="653"/>
            <p14:sldId id="612"/>
            <p14:sldId id="618"/>
            <p14:sldId id="616"/>
            <p14:sldId id="617"/>
            <p14:sldId id="619"/>
            <p14:sldId id="622"/>
            <p14:sldId id="623"/>
            <p14:sldId id="620"/>
            <p14:sldId id="621"/>
            <p14:sldId id="643"/>
            <p14:sldId id="634"/>
            <p14:sldId id="642"/>
            <p14:sldId id="635"/>
            <p14:sldId id="626"/>
            <p14:sldId id="625"/>
            <p14:sldId id="644"/>
            <p14:sldId id="652"/>
            <p14:sldId id="639"/>
            <p14:sldId id="636"/>
            <p14:sldId id="631"/>
          </p14:sldIdLst>
        </p14:section>
        <p14:section name="OPTIONAL - Data collection" id="{E798AC3C-33E3-4CDE-901F-D404CCC0BAA6}">
          <p14:sldIdLst>
            <p14:sldId id="629"/>
            <p14:sldId id="651"/>
            <p14:sldId id="648"/>
            <p14:sldId id="649"/>
            <p14:sldId id="650"/>
            <p14:sldId id="645"/>
            <p14:sldId id="647"/>
            <p14:sldId id="646"/>
            <p14:sldId id="655"/>
            <p14:sldId id="656"/>
            <p14:sldId id="65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10"/>
    <p:restoredTop sz="81860" autoAdjust="0"/>
  </p:normalViewPr>
  <p:slideViewPr>
    <p:cSldViewPr snapToGrid="0" snapToObjects="1">
      <p:cViewPr varScale="1">
        <p:scale>
          <a:sx n="94" d="100"/>
          <a:sy n="94" d="100"/>
        </p:scale>
        <p:origin x="2388" y="66"/>
      </p:cViewPr>
      <p:guideLst>
        <p:guide orient="horz" pos="2160"/>
        <p:guide pos="2880"/>
      </p:guideLst>
    </p:cSldViewPr>
  </p:slideViewPr>
  <p:notesTextViewPr>
    <p:cViewPr>
      <p:scale>
        <a:sx n="1" d="1"/>
        <a:sy n="1" d="1"/>
      </p:scale>
      <p:origin x="0" y="-9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customXml" Target="../customXml/item3.xml"/><Relationship Id="rId5" Type="http://schemas.openxmlformats.org/officeDocument/2006/relationships/slide" Target="slides/slide3.xml"/><Relationship Id="rId61"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customXml" Target="../customXml/item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D5BEA06A-2C9C-8245-8D02-65A94EBA3895}" type="datetimeFigureOut">
              <a:rPr lang="en-US" smtClean="0"/>
              <a:t>1/30/2020</a:t>
            </a:fld>
            <a:endParaRPr lang="en-US"/>
          </a:p>
        </p:txBody>
      </p:sp>
      <p:sp>
        <p:nvSpPr>
          <p:cNvPr id="4" name="Slide Image Placeholder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a:t>
            </a:fld>
            <a:endParaRPr lang="en-US"/>
          </a:p>
        </p:txBody>
      </p:sp>
    </p:spTree>
    <p:extLst>
      <p:ext uri="{BB962C8B-B14F-4D97-AF65-F5344CB8AC3E}">
        <p14:creationId xmlns:p14="http://schemas.microsoft.com/office/powerpoint/2010/main" val="27143649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10</a:t>
            </a:fld>
            <a:endParaRPr lang="en-US"/>
          </a:p>
        </p:txBody>
      </p:sp>
    </p:spTree>
    <p:extLst>
      <p:ext uri="{BB962C8B-B14F-4D97-AF65-F5344CB8AC3E}">
        <p14:creationId xmlns:p14="http://schemas.microsoft.com/office/powerpoint/2010/main" val="577682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11</a:t>
            </a:fld>
            <a:endParaRPr lang="en-US"/>
          </a:p>
        </p:txBody>
      </p:sp>
    </p:spTree>
    <p:extLst>
      <p:ext uri="{BB962C8B-B14F-4D97-AF65-F5344CB8AC3E}">
        <p14:creationId xmlns:p14="http://schemas.microsoft.com/office/powerpoint/2010/main" val="202443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12</a:t>
            </a:fld>
            <a:endParaRPr lang="en-US"/>
          </a:p>
        </p:txBody>
      </p:sp>
    </p:spTree>
    <p:extLst>
      <p:ext uri="{BB962C8B-B14F-4D97-AF65-F5344CB8AC3E}">
        <p14:creationId xmlns:p14="http://schemas.microsoft.com/office/powerpoint/2010/main" val="214734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4121808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Supposed to start pilot –</a:t>
            </a:r>
            <a:r>
              <a:rPr lang="en-GB" baseline="0" dirty="0" smtClean="0"/>
              <a:t> 1 Dec 2020</a:t>
            </a:r>
            <a:endParaRPr lang="en-GB" dirty="0" smtClean="0"/>
          </a:p>
          <a:p>
            <a:r>
              <a:rPr lang="en-GB" dirty="0" smtClean="0"/>
              <a:t>Pilot study – 1 June 2020</a:t>
            </a:r>
          </a:p>
          <a:p>
            <a:r>
              <a:rPr lang="en-GB" dirty="0" smtClean="0"/>
              <a:t>Recruitment</a:t>
            </a:r>
            <a:r>
              <a:rPr lang="en-GB" baseline="0" dirty="0" smtClean="0"/>
              <a:t> ends – 1 Dec 2022</a:t>
            </a:r>
          </a:p>
          <a:p>
            <a:r>
              <a:rPr lang="en-GB" baseline="0" dirty="0" smtClean="0"/>
              <a:t>Follow up ends – 1 June 2023</a:t>
            </a:r>
          </a:p>
          <a:p>
            <a:r>
              <a:rPr lang="en-GB" baseline="0" dirty="0" smtClean="0"/>
              <a:t>End study – 1 Dec 2023</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14</a:t>
            </a:fld>
            <a:endParaRPr lang="en-US"/>
          </a:p>
        </p:txBody>
      </p:sp>
    </p:spTree>
    <p:extLst>
      <p:ext uri="{BB962C8B-B14F-4D97-AF65-F5344CB8AC3E}">
        <p14:creationId xmlns:p14="http://schemas.microsoft.com/office/powerpoint/2010/main" val="1990933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a:t>
            </a:r>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15</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last slide. </a:t>
            </a:r>
          </a:p>
          <a:p>
            <a:endParaRPr lang="en-GB" dirty="0" smtClean="0"/>
          </a:p>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16</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at the end of the 10 day period,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the trial. There is a paper log that should be completed by sites to keep track of which patients have been screened – this should not be sent to the trial office as will contain patient identifiable data, which the trial does not have approval to receive prior to randomisation.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 You should only complete one form for each patient screened. </a:t>
            </a:r>
            <a:endParaRPr lang="en-GB" dirty="0" smtClean="0"/>
          </a:p>
          <a:p>
            <a:endParaRPr lang="en-GB" dirty="0" smtClean="0"/>
          </a:p>
          <a:p>
            <a:r>
              <a:rPr lang="en-GB" dirty="0" smtClean="0"/>
              <a:t>Copy</a:t>
            </a:r>
            <a:r>
              <a:rPr lang="en-GB" baseline="0" dirty="0" smtClean="0"/>
              <a:t> of the screening and eligibility form to be emailed to SOS resource account.  For purposes of oversight, signatures will be cross-referenced against training sign off to ensure site staff are correctly trained. </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2</a:t>
            </a:fld>
            <a:endParaRPr lang="en-US"/>
          </a:p>
        </p:txBody>
      </p:sp>
    </p:spTree>
    <p:extLst>
      <p:ext uri="{BB962C8B-B14F-4D97-AF65-F5344CB8AC3E}">
        <p14:creationId xmlns:p14="http://schemas.microsoft.com/office/powerpoint/2010/main" val="40156243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Just to complete</a:t>
            </a:r>
            <a:r>
              <a:rPr lang="en-GB" baseline="0" dirty="0" smtClean="0"/>
              <a:t> locally in order to track which patients have been screened and enrolled and match them to patient identifiers. It is important this log is accurate and kept up to date as it is how you will identify patients by their TNO prior to completing patient identifiers form on the database. </a:t>
            </a:r>
            <a:endParaRPr lang="en-GB" dirty="0" smtClean="0"/>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068471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endParaRPr lang="en-GB" baseline="0"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Use</a:t>
            </a:r>
            <a:r>
              <a:rPr lang="en-GB" baseline="0" dirty="0" smtClean="0"/>
              <a:t> </a:t>
            </a:r>
            <a:r>
              <a:rPr lang="en-GB" dirty="0" smtClean="0"/>
              <a:t>dosing table</a:t>
            </a:r>
            <a:r>
              <a:rPr lang="en-GB" baseline="0" dirty="0" smtClean="0"/>
              <a:t> to help you calculate equivalent </a:t>
            </a:r>
            <a:r>
              <a:rPr lang="en-GB" baseline="0" dirty="0" err="1" smtClean="0"/>
              <a:t>osmolar</a:t>
            </a:r>
            <a:r>
              <a:rPr lang="en-GB" baseline="0" dirty="0" smtClean="0"/>
              <a:t> doses for different concentrations of the trial interventions. The full table can be found in the ISF and also available as an aide memoire.</a:t>
            </a:r>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31983803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15890611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3396185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if available. If no such person approach </a:t>
            </a:r>
            <a:r>
              <a:rPr lang="en-GB" baseline="0" dirty="0" err="1" smtClean="0"/>
              <a:t>ProfLR</a:t>
            </a:r>
            <a:endParaRPr lang="en-GB" baseline="0" dirty="0" smtClean="0"/>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28</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a:t>
            </a:r>
            <a:r>
              <a:rPr lang="en-GB" baseline="0" dirty="0" smtClean="0"/>
              <a:t> </a:t>
            </a:r>
            <a:r>
              <a:rPr lang="en-GB" baseline="0" smtClean="0"/>
              <a:t>first slide.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a:t>
            </a:fld>
            <a:endParaRPr lang="en-US"/>
          </a:p>
        </p:txBody>
      </p:sp>
    </p:spTree>
    <p:extLst>
      <p:ext uri="{BB962C8B-B14F-4D97-AF65-F5344CB8AC3E}">
        <p14:creationId xmlns:p14="http://schemas.microsoft.com/office/powerpoint/2010/main" val="393813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Consent should be sought as soon as possible following the initial emergency i.e. when appropriate to do so. We would expect this to be within 24 hours in most cases. </a:t>
            </a:r>
          </a:p>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r>
              <a:rPr lang="en-GB" baseline="0" dirty="0" smtClean="0"/>
              <a:t>)</a:t>
            </a:r>
          </a:p>
          <a:p>
            <a:endParaRPr lang="en-GB" baseline="0" dirty="0" smtClean="0"/>
          </a:p>
          <a:p>
            <a:r>
              <a:rPr lang="en-GB" baseline="0" dirty="0" smtClean="0"/>
              <a:t>Three copies – original in ISF, copy to patient/legal rep and for </a:t>
            </a:r>
            <a:r>
              <a:rPr lang="en-GB" baseline="0" smtClean="0"/>
              <a:t>medical notes.</a:t>
            </a:r>
            <a:endParaRPr lang="en-GB" baseline="0" dirty="0" smtClean="0"/>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Question: what are local policies for taking consent - Check whether research nurses at site can take consent for CTIMPs</a:t>
            </a:r>
          </a:p>
        </p:txBody>
      </p:sp>
      <p:sp>
        <p:nvSpPr>
          <p:cNvPr id="4" name="Slide Number Placeholder 3"/>
          <p:cNvSpPr>
            <a:spLocks noGrp="1"/>
          </p:cNvSpPr>
          <p:nvPr>
            <p:ph type="sldNum" sz="quarter" idx="10"/>
          </p:nvPr>
        </p:nvSpPr>
        <p:spPr/>
        <p:txBody>
          <a:bodyPr/>
          <a:lstStyle/>
          <a:p>
            <a:fld id="{D4C7D45C-C403-0D44-93A5-4FE1BEDB3D62}" type="slidenum">
              <a:rPr lang="en-US" smtClean="0"/>
              <a:t>30</a:t>
            </a:fld>
            <a:endParaRPr lang="en-US"/>
          </a:p>
        </p:txBody>
      </p:sp>
    </p:spTree>
    <p:extLst>
      <p:ext uri="{BB962C8B-B14F-4D97-AF65-F5344CB8AC3E}">
        <p14:creationId xmlns:p14="http://schemas.microsoft.com/office/powerpoint/2010/main" val="2456930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i.e. not treating clinician – to eliminate any possibility of bias – Is this something that would be feasible?  Are there blinded and non-blinded teams? </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31</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p>
          <a:p>
            <a:endParaRPr lang="en-GB" baseline="0" dirty="0" smtClean="0"/>
          </a:p>
          <a:p>
            <a:r>
              <a:rPr lang="en-GB" baseline="0" dirty="0" smtClean="0"/>
              <a:t>If insist on all data collected being removed then talk to us – sites do not have to delete all the data, we will deal with it.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32</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have confirmed that the drugs become IMP at the point of administration. Local protocols</a:t>
            </a:r>
            <a:r>
              <a:rPr lang="en-GB" baseline="0" dirty="0" smtClean="0"/>
              <a:t> for drug management to be followed in full. Therefore no need for pharmacy file.</a:t>
            </a:r>
            <a:endParaRPr lang="en-GB" dirty="0" smtClean="0"/>
          </a:p>
          <a:p>
            <a:endParaRPr lang="en-GB" dirty="0" smtClean="0"/>
          </a:p>
          <a:p>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33</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ISF/amendment management:</a:t>
            </a:r>
            <a:r>
              <a:rPr lang="en-GB" baseline="0" dirty="0" smtClean="0">
                <a:solidFill>
                  <a:srgbClr val="92D050"/>
                </a:solidFill>
              </a:rPr>
              <a:t> </a:t>
            </a:r>
            <a:r>
              <a:rPr lang="en-GB" dirty="0" smtClean="0">
                <a:solidFill>
                  <a:srgbClr val="92D050"/>
                </a:solidFill>
              </a:rPr>
              <a:t>Question to site – how would</a:t>
            </a:r>
            <a:r>
              <a:rPr lang="en-GB" baseline="0" dirty="0" smtClean="0">
                <a:solidFill>
                  <a:srgbClr val="92D050"/>
                </a:solidFill>
              </a:rPr>
              <a:t> you like to receive updates to documentation? </a:t>
            </a: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Monitoring visits:</a:t>
            </a:r>
            <a:r>
              <a:rPr lang="en-GB" baseline="0" dirty="0" smtClean="0">
                <a:solidFill>
                  <a:srgbClr val="92D05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Question to site -</a:t>
            </a:r>
            <a:r>
              <a:rPr lang="en-GB" baseline="0" dirty="0" smtClean="0">
                <a:solidFill>
                  <a:srgbClr val="92D050"/>
                </a:solidFill>
              </a:rPr>
              <a:t> </a:t>
            </a:r>
            <a:r>
              <a:rPr lang="en-GB" dirty="0" smtClean="0">
                <a:solidFill>
                  <a:srgbClr val="92D050"/>
                </a:solidFill>
              </a:rPr>
              <a:t>what is source data</a:t>
            </a:r>
            <a:r>
              <a:rPr lang="en-GB" baseline="0" dirty="0" smtClean="0">
                <a:solidFill>
                  <a:srgbClr val="92D050"/>
                </a:solidFill>
              </a:rPr>
              <a:t> and where is it held? Need access to source data for monitoring visits to complete source data verification.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 report will be sent after each visit and a response will be required from you within 28 days.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solidFill>
                <a:srgbClr val="92D05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solidFill>
                  <a:srgbClr val="92D050"/>
                </a:solidFill>
              </a:rPr>
              <a:t>Archive – site to archive all trial documentation for minimum of 10 years. </a:t>
            </a:r>
          </a:p>
          <a:p>
            <a:endParaRPr lang="en-GB" baseline="0" dirty="0" smtClean="0">
              <a:solidFill>
                <a:srgbClr val="92D050"/>
              </a:solidFill>
            </a:endParaRPr>
          </a:p>
        </p:txBody>
      </p:sp>
      <p:sp>
        <p:nvSpPr>
          <p:cNvPr id="4" name="Slide Number Placeholder 3"/>
          <p:cNvSpPr>
            <a:spLocks noGrp="1"/>
          </p:cNvSpPr>
          <p:nvPr>
            <p:ph type="sldNum" sz="quarter" idx="10"/>
          </p:nvPr>
        </p:nvSpPr>
        <p:spPr/>
        <p:txBody>
          <a:bodyPr/>
          <a:lstStyle/>
          <a:p>
            <a:fld id="{D4C7D45C-C403-0D44-93A5-4FE1BEDB3D62}" type="slidenum">
              <a:rPr lang="en-US" smtClean="0"/>
              <a:t>34</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35278659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dirty="0" smtClean="0"/>
              <a:t>Highlight requirement to be on delegation log for doctor assessing and the person completing the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CRFs</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38</a:t>
            </a:fld>
            <a:endParaRPr lang="en-US"/>
          </a:p>
        </p:txBody>
      </p:sp>
    </p:spTree>
    <p:extLst>
      <p:ext uri="{BB962C8B-B14F-4D97-AF65-F5344CB8AC3E}">
        <p14:creationId xmlns:p14="http://schemas.microsoft.com/office/powerpoint/2010/main" val="1919939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Complete online</a:t>
            </a:r>
            <a:r>
              <a:rPr lang="en-GB" baseline="0" dirty="0" smtClean="0"/>
              <a:t> non-compliance form for all non-compliances linked to a participant. </a:t>
            </a:r>
          </a:p>
          <a:p>
            <a:endParaRPr lang="en-GB" baseline="0" dirty="0" smtClean="0"/>
          </a:p>
          <a:p>
            <a:r>
              <a:rPr lang="en-GB" baseline="0" dirty="0" smtClean="0"/>
              <a:t>For general site level non-compliances (not linked to a particular participant) e.g. lost the ISF – please complete the separate form electronically or by hand and send to WCTU by email. </a:t>
            </a:r>
          </a:p>
          <a:p>
            <a:endParaRPr lang="en-GB" baseline="0" dirty="0" smtClean="0"/>
          </a:p>
          <a:p>
            <a:r>
              <a:rPr lang="en-GB" baseline="0" dirty="0" smtClean="0"/>
              <a:t>If you need any help or </a:t>
            </a:r>
            <a:r>
              <a:rPr lang="en-GB" sz="1200" kern="1200" baseline="0" dirty="0" smtClean="0">
                <a:solidFill>
                  <a:schemeClr val="tx1"/>
                </a:solidFill>
                <a:effectLst/>
                <a:latin typeface="+mn-lt"/>
                <a:ea typeface="+mn-ea"/>
                <a:cs typeface="+mn-cs"/>
              </a:rPr>
              <a:t>come across a non-compliance that</a:t>
            </a:r>
            <a:r>
              <a:rPr lang="en-GB" sz="1200" kern="1200" dirty="0" smtClean="0">
                <a:solidFill>
                  <a:schemeClr val="tx1"/>
                </a:solidFill>
                <a:effectLst/>
                <a:latin typeface="+mn-lt"/>
                <a:ea typeface="+mn-ea"/>
                <a:cs typeface="+mn-cs"/>
              </a:rPr>
              <a:t> believe is serious or requires urgent attention, please call or email</a:t>
            </a:r>
            <a:r>
              <a:rPr lang="en-GB" sz="1200" kern="1200" baseline="0" dirty="0" smtClean="0">
                <a:solidFill>
                  <a:schemeClr val="tx1"/>
                </a:solidFill>
                <a:effectLst/>
                <a:latin typeface="+mn-lt"/>
                <a:ea typeface="+mn-ea"/>
                <a:cs typeface="+mn-cs"/>
              </a:rPr>
              <a:t> the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2743703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a:t>
            </a:fld>
            <a:endParaRPr lang="en-US"/>
          </a:p>
        </p:txBody>
      </p:sp>
    </p:spTree>
    <p:extLst>
      <p:ext uri="{BB962C8B-B14F-4D97-AF65-F5344CB8AC3E}">
        <p14:creationId xmlns:p14="http://schemas.microsoft.com/office/powerpoint/2010/main" val="10906194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40</a:t>
            </a:fld>
            <a:endParaRPr lang="en-US"/>
          </a:p>
        </p:txBody>
      </p:sp>
    </p:spTree>
    <p:extLst>
      <p:ext uri="{BB962C8B-B14F-4D97-AF65-F5344CB8AC3E}">
        <p14:creationId xmlns:p14="http://schemas.microsoft.com/office/powerpoint/2010/main" val="24623892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Randomising</a:t>
            </a:r>
            <a:r>
              <a:rPr lang="en-GB" baseline="0" dirty="0" smtClean="0"/>
              <a:t> participants – need a log in to the database and need to be on delegation log. </a:t>
            </a:r>
          </a:p>
          <a:p>
            <a:r>
              <a:rPr lang="en-GB" baseline="0" dirty="0" smtClean="0"/>
              <a:t>Question to site - how they are going to ensure enough people on the delegation log to allow randomisation to continue out of hours?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41</a:t>
            </a:fld>
            <a:endParaRPr lang="en-US"/>
          </a:p>
        </p:txBody>
      </p:sp>
    </p:spTree>
    <p:extLst>
      <p:ext uri="{BB962C8B-B14F-4D97-AF65-F5344CB8AC3E}">
        <p14:creationId xmlns:p14="http://schemas.microsoft.com/office/powerpoint/2010/main" val="33868955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42</a:t>
            </a:fld>
            <a:endParaRPr lang="en-US"/>
          </a:p>
        </p:txBody>
      </p:sp>
    </p:spTree>
    <p:extLst>
      <p:ext uri="{BB962C8B-B14F-4D97-AF65-F5344CB8AC3E}">
        <p14:creationId xmlns:p14="http://schemas.microsoft.com/office/powerpoint/2010/main" val="20904664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Training log – this is a rolling document and should be signed</a:t>
            </a:r>
            <a:r>
              <a:rPr lang="en-GB" baseline="0" dirty="0" smtClean="0"/>
              <a:t> by all staff involved to demonstrate that they have been suitably trained in their trial role. </a:t>
            </a:r>
          </a:p>
          <a:p>
            <a:endParaRPr lang="en-GB" baseline="0" dirty="0" smtClean="0"/>
          </a:p>
          <a:p>
            <a:r>
              <a:rPr lang="en-GB" dirty="0" smtClean="0"/>
              <a:t>We are</a:t>
            </a:r>
            <a:r>
              <a:rPr lang="en-GB" baseline="0" dirty="0" smtClean="0"/>
              <a:t> only collecting a copy of CV and GCP cert for the PI but it is </a:t>
            </a:r>
            <a:r>
              <a:rPr lang="en-GB" sz="1200" kern="1200" dirty="0" smtClean="0">
                <a:solidFill>
                  <a:schemeClr val="tx1"/>
                </a:solidFill>
                <a:effectLst/>
                <a:latin typeface="+mn-lt"/>
                <a:ea typeface="+mn-ea"/>
                <a:cs typeface="+mn-cs"/>
              </a:rPr>
              <a:t>expected that CVs &amp; GCP certs will be available for monitoring purposes/on request for all others on del log. Please file these</a:t>
            </a:r>
            <a:r>
              <a:rPr lang="en-GB" sz="1200" kern="1200" baseline="0" dirty="0" smtClean="0">
                <a:solidFill>
                  <a:schemeClr val="tx1"/>
                </a:solidFill>
                <a:effectLst/>
                <a:latin typeface="+mn-lt"/>
                <a:ea typeface="+mn-ea"/>
                <a:cs typeface="+mn-cs"/>
              </a:rPr>
              <a:t> in your site file (just don’t need </a:t>
            </a:r>
            <a:r>
              <a:rPr lang="en-GB" sz="1200" kern="1200" baseline="0" smtClean="0">
                <a:solidFill>
                  <a:schemeClr val="tx1"/>
                </a:solidFill>
                <a:effectLst/>
                <a:latin typeface="+mn-lt"/>
                <a:ea typeface="+mn-ea"/>
                <a:cs typeface="+mn-cs"/>
              </a:rPr>
              <a:t>to send a copy to WCTU).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43</a:t>
            </a:fld>
            <a:endParaRPr lang="en-US"/>
          </a:p>
        </p:txBody>
      </p:sp>
    </p:spTree>
    <p:extLst>
      <p:ext uri="{BB962C8B-B14F-4D97-AF65-F5344CB8AC3E}">
        <p14:creationId xmlns:p14="http://schemas.microsoft.com/office/powerpoint/2010/main" val="27507204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45</a:t>
            </a:fld>
            <a:endParaRPr lang="en-US"/>
          </a:p>
        </p:txBody>
      </p:sp>
    </p:spTree>
    <p:extLst>
      <p:ext uri="{BB962C8B-B14F-4D97-AF65-F5344CB8AC3E}">
        <p14:creationId xmlns:p14="http://schemas.microsoft.com/office/powerpoint/2010/main" val="13957474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46</a:t>
            </a:fld>
            <a:endParaRPr lang="en-US"/>
          </a:p>
        </p:txBody>
      </p:sp>
    </p:spTree>
    <p:extLst>
      <p:ext uri="{BB962C8B-B14F-4D97-AF65-F5344CB8AC3E}">
        <p14:creationId xmlns:p14="http://schemas.microsoft.com/office/powerpoint/2010/main" val="2980688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47</a:t>
            </a:fld>
            <a:endParaRPr lang="en-US"/>
          </a:p>
        </p:txBody>
      </p:sp>
    </p:spTree>
    <p:extLst>
      <p:ext uri="{BB962C8B-B14F-4D97-AF65-F5344CB8AC3E}">
        <p14:creationId xmlns:p14="http://schemas.microsoft.com/office/powerpoint/2010/main" val="6762936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48</a:t>
            </a:fld>
            <a:endParaRPr lang="en-US"/>
          </a:p>
        </p:txBody>
      </p:sp>
    </p:spTree>
    <p:extLst>
      <p:ext uri="{BB962C8B-B14F-4D97-AF65-F5344CB8AC3E}">
        <p14:creationId xmlns:p14="http://schemas.microsoft.com/office/powerpoint/2010/main" val="27500305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smtClean="0"/>
              <a:t>Recording routine clinical data only – nothing above and beyond</a:t>
            </a:r>
            <a:r>
              <a:rPr lang="en-GB"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ICP monitoring – when started and stopped, ICP device used, any problems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Concomitant treatments – update as go along but can complete on discharge from ICU.</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49</a:t>
            </a:fld>
            <a:endParaRPr lang="en-US"/>
          </a:p>
        </p:txBody>
      </p:sp>
    </p:spTree>
    <p:extLst>
      <p:ext uri="{BB962C8B-B14F-4D97-AF65-F5344CB8AC3E}">
        <p14:creationId xmlns:p14="http://schemas.microsoft.com/office/powerpoint/2010/main" val="2993374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a:t>
            </a:fld>
            <a:endParaRPr lang="en-US"/>
          </a:p>
        </p:txBody>
      </p:sp>
    </p:spTree>
    <p:extLst>
      <p:ext uri="{BB962C8B-B14F-4D97-AF65-F5344CB8AC3E}">
        <p14:creationId xmlns:p14="http://schemas.microsoft.com/office/powerpoint/2010/main" val="4901754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Day 0 = day</a:t>
            </a:r>
            <a:r>
              <a:rPr lang="en-GB" baseline="0" dirty="0" smtClean="0"/>
              <a:t> of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50</a:t>
            </a:fld>
            <a:endParaRPr lang="en-US"/>
          </a:p>
        </p:txBody>
      </p:sp>
    </p:spTree>
    <p:extLst>
      <p:ext uri="{BB962C8B-B14F-4D97-AF65-F5344CB8AC3E}">
        <p14:creationId xmlns:p14="http://schemas.microsoft.com/office/powerpoint/2010/main" val="22651997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Daily data should</a:t>
            </a:r>
            <a:r>
              <a:rPr lang="en-GB" baseline="0" dirty="0" smtClean="0"/>
              <a:t> be entered asap.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srgbClr val="92D050"/>
                </a:solidFill>
              </a:rPr>
              <a:t>If not discussed earlier,</a:t>
            </a:r>
            <a:r>
              <a:rPr lang="en-GB" baseline="0" dirty="0" smtClean="0">
                <a:solidFill>
                  <a:srgbClr val="92D050"/>
                </a:solidFill>
              </a:rPr>
              <a:t> q</a:t>
            </a:r>
            <a:r>
              <a:rPr lang="en-GB" dirty="0" smtClean="0">
                <a:solidFill>
                  <a:srgbClr val="92D050"/>
                </a:solidFill>
              </a:rPr>
              <a:t>uestion to site – what is source data</a:t>
            </a:r>
            <a:r>
              <a:rPr lang="en-GB" baseline="0" dirty="0" smtClean="0">
                <a:solidFill>
                  <a:srgbClr val="92D050"/>
                </a:solidFill>
              </a:rPr>
              <a:t> and where is it held?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p:txBody>
      </p:sp>
      <p:sp>
        <p:nvSpPr>
          <p:cNvPr id="4" name="Slide Number Placeholder 3"/>
          <p:cNvSpPr>
            <a:spLocks noGrp="1"/>
          </p:cNvSpPr>
          <p:nvPr>
            <p:ph type="sldNum" sz="quarter" idx="10"/>
          </p:nvPr>
        </p:nvSpPr>
        <p:spPr/>
        <p:txBody>
          <a:bodyPr/>
          <a:lstStyle/>
          <a:p>
            <a:fld id="{D4C7D45C-C403-0D44-93A5-4FE1BEDB3D62}" type="slidenum">
              <a:rPr lang="en-US" smtClean="0"/>
              <a:t>51</a:t>
            </a:fld>
            <a:endParaRPr lang="en-US"/>
          </a:p>
        </p:txBody>
      </p:sp>
    </p:spTree>
    <p:extLst>
      <p:ext uri="{BB962C8B-B14F-4D97-AF65-F5344CB8AC3E}">
        <p14:creationId xmlns:p14="http://schemas.microsoft.com/office/powerpoint/2010/main" val="29555104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52</a:t>
            </a:fld>
            <a:endParaRPr lang="en-US"/>
          </a:p>
        </p:txBody>
      </p:sp>
    </p:spTree>
    <p:extLst>
      <p:ext uri="{BB962C8B-B14F-4D97-AF65-F5344CB8AC3E}">
        <p14:creationId xmlns:p14="http://schemas.microsoft.com/office/powerpoint/2010/main" val="26873909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53</a:t>
            </a:fld>
            <a:endParaRPr lang="en-US"/>
          </a:p>
        </p:txBody>
      </p:sp>
    </p:spTree>
    <p:extLst>
      <p:ext uri="{BB962C8B-B14F-4D97-AF65-F5344CB8AC3E}">
        <p14:creationId xmlns:p14="http://schemas.microsoft.com/office/powerpoint/2010/main" val="6119640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54</a:t>
            </a:fld>
            <a:endParaRPr lang="en-US"/>
          </a:p>
        </p:txBody>
      </p:sp>
    </p:spTree>
    <p:extLst>
      <p:ext uri="{BB962C8B-B14F-4D97-AF65-F5344CB8AC3E}">
        <p14:creationId xmlns:p14="http://schemas.microsoft.com/office/powerpoint/2010/main" val="9568876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55</a:t>
            </a:fld>
            <a:endParaRPr lang="en-US"/>
          </a:p>
        </p:txBody>
      </p:sp>
    </p:spTree>
    <p:extLst>
      <p:ext uri="{BB962C8B-B14F-4D97-AF65-F5344CB8AC3E}">
        <p14:creationId xmlns:p14="http://schemas.microsoft.com/office/powerpoint/2010/main" val="5832390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56</a:t>
            </a:fld>
            <a:endParaRPr lang="en-US"/>
          </a:p>
        </p:txBody>
      </p:sp>
    </p:spTree>
    <p:extLst>
      <p:ext uri="{BB962C8B-B14F-4D97-AF65-F5344CB8AC3E}">
        <p14:creationId xmlns:p14="http://schemas.microsoft.com/office/powerpoint/2010/main" val="342843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6</a:t>
            </a:fld>
            <a:endParaRPr lang="en-US"/>
          </a:p>
        </p:txBody>
      </p:sp>
    </p:spTree>
    <p:extLst>
      <p:ext uri="{BB962C8B-B14F-4D97-AF65-F5344CB8AC3E}">
        <p14:creationId xmlns:p14="http://schemas.microsoft.com/office/powerpoint/2010/main" val="1738566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7</a:t>
            </a:fld>
            <a:endParaRPr lang="en-US"/>
          </a:p>
        </p:txBody>
      </p:sp>
    </p:spTree>
    <p:extLst>
      <p:ext uri="{BB962C8B-B14F-4D97-AF65-F5344CB8AC3E}">
        <p14:creationId xmlns:p14="http://schemas.microsoft.com/office/powerpoint/2010/main" val="1953621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8</a:t>
            </a:fld>
            <a:endParaRPr lang="en-US"/>
          </a:p>
        </p:txBody>
      </p:sp>
    </p:spTree>
    <p:extLst>
      <p:ext uri="{BB962C8B-B14F-4D97-AF65-F5344CB8AC3E}">
        <p14:creationId xmlns:p14="http://schemas.microsoft.com/office/powerpoint/2010/main" val="427130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9</a:t>
            </a:fld>
            <a:endParaRPr lang="en-US"/>
          </a:p>
        </p:txBody>
      </p:sp>
    </p:spTree>
    <p:extLst>
      <p:ext uri="{BB962C8B-B14F-4D97-AF65-F5344CB8AC3E}">
        <p14:creationId xmlns:p14="http://schemas.microsoft.com/office/powerpoint/2010/main" val="103857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940860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1" r:id="rId3"/>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hyperlink" Target="mailto:sostrial@warwick.ac.uk" TargetMode="External"/><Relationship Id="rId7" Type="http://schemas.openxmlformats.org/officeDocument/2006/relationships/image" Target="../media/image7.jp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11" Type="http://schemas.openxmlformats.org/officeDocument/2006/relationships/image" Target="../media/image3.jpg"/><Relationship Id="rId5" Type="http://schemas.openxmlformats.org/officeDocument/2006/relationships/image" Target="../media/image5.jpe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mailto:WCTUQA@warwick.ac.uk"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6.jp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jpg"/><Relationship Id="rId9"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smtClean="0"/>
              <a:t>V2.0 28 </a:t>
            </a:r>
            <a:r>
              <a:rPr lang="en-US" sz="2800" dirty="0" smtClean="0"/>
              <a:t>Jan 2020</a:t>
            </a:r>
            <a:endParaRPr lang="en-US" sz="28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036560" y="6439678"/>
            <a:ext cx="993140"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3"/>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0323"/>
            <a:ext cx="6719713" cy="648816"/>
          </a:xfrm>
        </p:spPr>
        <p:txBody>
          <a:bodyPr/>
          <a:lstStyle/>
          <a:p>
            <a:r>
              <a:rPr lang="en-US" dirty="0" smtClean="0"/>
              <a:t>Trial timelines</a:t>
            </a:r>
            <a:endParaRPr lang="en-US" dirty="0"/>
          </a:p>
        </p:txBody>
      </p:sp>
      <p:graphicFrame>
        <p:nvGraphicFramePr>
          <p:cNvPr id="6" name="Table 5">
            <a:extLst>
              <a:ext uri="{FF2B5EF4-FFF2-40B4-BE49-F238E27FC236}">
                <a16:creationId xmlns:a16="http://schemas.microsoft.com/office/drawing/2014/main" id="{B49CADE2-474F-EA45-B341-DAA3251A08A0}"/>
              </a:ext>
            </a:extLst>
          </p:cNvPr>
          <p:cNvGraphicFramePr>
            <a:graphicFrameLocks noGrp="1"/>
          </p:cNvGraphicFramePr>
          <p:nvPr>
            <p:extLst>
              <p:ext uri="{D42A27DB-BD31-4B8C-83A1-F6EECF244321}">
                <p14:modId xmlns:p14="http://schemas.microsoft.com/office/powerpoint/2010/main" val="578253772"/>
              </p:ext>
            </p:extLst>
          </p:nvPr>
        </p:nvGraphicFramePr>
        <p:xfrm>
          <a:off x="547521" y="2827876"/>
          <a:ext cx="7582581" cy="2319085"/>
        </p:xfrm>
        <a:graphic>
          <a:graphicData uri="http://schemas.openxmlformats.org/drawingml/2006/table">
            <a:tbl>
              <a:tblPr firstRow="1" firstCol="1" bandRow="1">
                <a:tableStyleId>{5C22544A-7EE6-4342-B048-85BDC9FD1C3A}</a:tableStyleId>
              </a:tblPr>
              <a:tblGrid>
                <a:gridCol w="1711463">
                  <a:extLst>
                    <a:ext uri="{9D8B030D-6E8A-4147-A177-3AD203B41FA5}">
                      <a16:colId xmlns:a16="http://schemas.microsoft.com/office/drawing/2014/main" val="290418544"/>
                    </a:ext>
                  </a:extLst>
                </a:gridCol>
                <a:gridCol w="2483935">
                  <a:extLst>
                    <a:ext uri="{9D8B030D-6E8A-4147-A177-3AD203B41FA5}">
                      <a16:colId xmlns:a16="http://schemas.microsoft.com/office/drawing/2014/main" val="3746732495"/>
                    </a:ext>
                  </a:extLst>
                </a:gridCol>
                <a:gridCol w="3387183">
                  <a:extLst>
                    <a:ext uri="{9D8B030D-6E8A-4147-A177-3AD203B41FA5}">
                      <a16:colId xmlns:a16="http://schemas.microsoft.com/office/drawing/2014/main" val="1444647355"/>
                    </a:ext>
                  </a:extLst>
                </a:gridCol>
              </a:tblGrid>
              <a:tr h="463817">
                <a:tc>
                  <a:txBody>
                    <a:bodyPr/>
                    <a:lstStyle/>
                    <a:p>
                      <a:pPr>
                        <a:lnSpc>
                          <a:spcPct val="115000"/>
                        </a:lnSpc>
                        <a:spcAft>
                          <a:spcPts val="0"/>
                        </a:spcAft>
                      </a:pPr>
                      <a:r>
                        <a:rPr lang="en-GB" sz="1500" dirty="0">
                          <a:effectLst/>
                        </a:rPr>
                        <a:t> </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Month</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Recruitment</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921027855"/>
                  </a:ext>
                </a:extLst>
              </a:tr>
              <a:tr h="463817">
                <a:tc>
                  <a:txBody>
                    <a:bodyPr/>
                    <a:lstStyle/>
                    <a:p>
                      <a:pPr>
                        <a:lnSpc>
                          <a:spcPct val="115000"/>
                        </a:lnSpc>
                        <a:spcAft>
                          <a:spcPts val="0"/>
                        </a:spcAft>
                      </a:pPr>
                      <a:r>
                        <a:rPr lang="en-GB" sz="1500" dirty="0">
                          <a:effectLst/>
                        </a:rPr>
                        <a:t>Pilot study</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smtClean="0">
                          <a:effectLst/>
                        </a:rPr>
                        <a:t>7-12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50</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034061357"/>
                  </a:ext>
                </a:extLst>
              </a:tr>
              <a:tr h="463817">
                <a:tc>
                  <a:txBody>
                    <a:bodyPr/>
                    <a:lstStyle/>
                    <a:p>
                      <a:pPr>
                        <a:lnSpc>
                          <a:spcPct val="115000"/>
                        </a:lnSpc>
                        <a:spcAft>
                          <a:spcPts val="0"/>
                        </a:spcAft>
                      </a:pPr>
                      <a:r>
                        <a:rPr lang="en-GB" sz="1500">
                          <a:effectLst/>
                        </a:rPr>
                        <a:t>Recruitment</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13-42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588 (638 in total)</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643944076"/>
                  </a:ext>
                </a:extLst>
              </a:tr>
              <a:tr h="463817">
                <a:tc>
                  <a:txBody>
                    <a:bodyPr/>
                    <a:lstStyle/>
                    <a:p>
                      <a:pPr>
                        <a:lnSpc>
                          <a:spcPct val="115000"/>
                        </a:lnSpc>
                        <a:spcAft>
                          <a:spcPts val="0"/>
                        </a:spcAft>
                      </a:pPr>
                      <a:r>
                        <a:rPr lang="en-GB" sz="1500">
                          <a:effectLst/>
                        </a:rPr>
                        <a:t>Follow up</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43-48</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n/a</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935797501"/>
                  </a:ext>
                </a:extLst>
              </a:tr>
              <a:tr h="463817">
                <a:tc>
                  <a:txBody>
                    <a:bodyPr/>
                    <a:lstStyle/>
                    <a:p>
                      <a:pPr>
                        <a:lnSpc>
                          <a:spcPct val="115000"/>
                        </a:lnSpc>
                        <a:spcAft>
                          <a:spcPts val="0"/>
                        </a:spcAft>
                      </a:pPr>
                      <a:r>
                        <a:rPr lang="en-GB" sz="1500">
                          <a:effectLst/>
                        </a:rPr>
                        <a:t>Analysis</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49-54</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n/a</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478878075"/>
                  </a:ext>
                </a:extLst>
              </a:tr>
            </a:tbl>
          </a:graphicData>
        </a:graphic>
      </p:graphicFrame>
      <p:sp>
        <p:nvSpPr>
          <p:cNvPr id="5" name="Content Placeholder 2"/>
          <p:cNvSpPr txBox="1">
            <a:spLocks/>
          </p:cNvSpPr>
          <p:nvPr/>
        </p:nvSpPr>
        <p:spPr>
          <a:xfrm>
            <a:off x="457008" y="2401157"/>
            <a:ext cx="7886700" cy="59730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400" dirty="0" smtClean="0"/>
              <a:t>Pilot start date: January 2020</a:t>
            </a:r>
          </a:p>
          <a:p>
            <a:endParaRPr lang="en-GB"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14</a:t>
            </a:r>
            <a:endParaRPr lang="en-GB" dirty="0"/>
          </a:p>
        </p:txBody>
      </p:sp>
    </p:spTree>
    <p:extLst>
      <p:ext uri="{BB962C8B-B14F-4D97-AF65-F5344CB8AC3E}">
        <p14:creationId xmlns:p14="http://schemas.microsoft.com/office/powerpoint/2010/main" val="2503071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64024"/>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15</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2288321"/>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19650" y="2288320"/>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16</a:t>
            </a:r>
            <a:endParaRPr lang="en-GB"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73994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17</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1699422"/>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18</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Eligibility must be assessed and confirmed by a </a:t>
            </a:r>
            <a:r>
              <a:rPr lang="en-GB" b="1" u="sng" dirty="0" smtClean="0"/>
              <a:t>medically qualified member of staff only, prior to the patient being enrolled</a:t>
            </a:r>
          </a:p>
          <a:p>
            <a:pPr>
              <a:spcAft>
                <a:spcPts val="1200"/>
              </a:spcAft>
            </a:pPr>
            <a:r>
              <a:rPr lang="en-GB" dirty="0" smtClean="0"/>
              <a:t>The screening and eligibility form can be signed at the time or as soon as practically possible after enrolment</a:t>
            </a:r>
          </a:p>
          <a:p>
            <a:pPr>
              <a:spcAft>
                <a:spcPts val="1200"/>
              </a:spcAft>
            </a:pPr>
            <a:r>
              <a:rPr lang="en-GB" dirty="0"/>
              <a:t>The justification for the patient meeting all of the eligibility criteria must be clearly documented in the patient’s medical notes for monitoring purposes</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19</a:t>
            </a:r>
            <a:endParaRPr lang="en-GB" dirty="0"/>
          </a:p>
        </p:txBody>
      </p:sp>
      <p:sp>
        <p:nvSpPr>
          <p:cNvPr id="3" name="Rectangle 2"/>
          <p:cNvSpPr/>
          <p:nvPr/>
        </p:nvSpPr>
        <p:spPr>
          <a:xfrm>
            <a:off x="5358769" y="6348964"/>
            <a:ext cx="3423896" cy="907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3"/>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4"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0758" y="4133236"/>
            <a:ext cx="1022992" cy="15344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9571" y="4144062"/>
            <a:ext cx="1015904" cy="15238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b="3261"/>
          <a:stretch/>
        </p:blipFill>
        <p:spPr>
          <a:xfrm>
            <a:off x="431295" y="4152893"/>
            <a:ext cx="1022993" cy="1523608"/>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49033" y="4120414"/>
            <a:ext cx="1031667" cy="1547502"/>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74259" y="4106427"/>
            <a:ext cx="1027658" cy="1541487"/>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87199" y="4120222"/>
            <a:ext cx="1031669" cy="1547504"/>
          </a:xfrm>
          <a:prstGeom prst="rect">
            <a:avLst/>
          </a:prstGeom>
        </p:spPr>
      </p:pic>
      <p:sp>
        <p:nvSpPr>
          <p:cNvPr id="13" name="TextBox 12"/>
          <p:cNvSpPr txBox="1"/>
          <p:nvPr/>
        </p:nvSpPr>
        <p:spPr>
          <a:xfrm>
            <a:off x="245999"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4" name="Rectangle 13"/>
          <p:cNvSpPr/>
          <p:nvPr/>
        </p:nvSpPr>
        <p:spPr>
          <a:xfrm>
            <a:off x="5265983" y="4118058"/>
            <a:ext cx="1022993" cy="1513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1447186"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2665668" y="5718599"/>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3884638"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080687" y="5709762"/>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304307" y="5685360"/>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44239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1">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pic>
        <p:nvPicPr>
          <p:cNvPr id="6" name="Picture 5"/>
          <p:cNvPicPr>
            <a:picLocks noChangeAspect="1"/>
          </p:cNvPicPr>
          <p:nvPr/>
        </p:nvPicPr>
        <p:blipFill rotWithShape="1">
          <a:blip r:embed="rId12"/>
          <a:srcRect l="12872" t="14429" r="14897" b="27727"/>
          <a:stretch/>
        </p:blipFill>
        <p:spPr>
          <a:xfrm>
            <a:off x="5237342" y="4100820"/>
            <a:ext cx="1080275" cy="1537980"/>
          </a:xfrm>
          <a:prstGeom prst="rect">
            <a:avLst/>
          </a:prstGeom>
        </p:spPr>
      </p:pic>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02476 150 402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a:t>
            </a:r>
            <a:r>
              <a:rPr lang="en-GB" sz="2400"/>
              <a:t>section </a:t>
            </a:r>
            <a:r>
              <a:rPr lang="en-GB" sz="2400" smtClean="0"/>
              <a:t>11.1 </a:t>
            </a:r>
            <a:r>
              <a:rPr lang="en-GB" sz="2400" dirty="0"/>
              <a:t>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26660"/>
            <a:ext cx="5958945" cy="40857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
        <p:nvSpPr>
          <p:cNvPr id="3" name="TextBox 2"/>
          <p:cNvSpPr txBox="1"/>
          <p:nvPr/>
        </p:nvSpPr>
        <p:spPr>
          <a:xfrm>
            <a:off x="1435679" y="6439678"/>
            <a:ext cx="6206496" cy="369332"/>
          </a:xfrm>
          <a:prstGeom prst="rect">
            <a:avLst/>
          </a:prstGeom>
          <a:noFill/>
        </p:spPr>
        <p:txBody>
          <a:bodyPr wrap="square" rtlCol="0">
            <a:spAutoFit/>
          </a:bodyPr>
          <a:lstStyle/>
          <a:p>
            <a:pPr algn="ctr"/>
            <a:r>
              <a:rPr lang="en-GB" dirty="0" smtClean="0"/>
              <a:t>Do NOT send this log to WCTU.</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F629A65-F5C5-BB46-A17E-D26F3429B654}"/>
              </a:ext>
            </a:extLst>
          </p:cNvPr>
          <p:cNvPicPr>
            <a:picLocks noChangeAspect="1"/>
          </p:cNvPicPr>
          <p:nvPr/>
        </p:nvPicPr>
        <p:blipFill>
          <a:blip r:embed="rId3"/>
          <a:stretch>
            <a:fillRect/>
          </a:stretch>
        </p:blipFill>
        <p:spPr>
          <a:xfrm>
            <a:off x="429418" y="332384"/>
            <a:ext cx="4623849" cy="6165132"/>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3"/>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3"/>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8108950" cy="4729270"/>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600" dirty="0" smtClean="0"/>
              <a:t>2ml/kg 20% mannitol (</a:t>
            </a:r>
            <a:r>
              <a:rPr lang="en-GB" sz="2600" dirty="0" err="1" smtClean="0"/>
              <a:t>osmolarity</a:t>
            </a:r>
            <a:r>
              <a:rPr lang="en-GB" sz="2600" dirty="0" smtClean="0"/>
              <a:t> 1100mOsm/L) </a:t>
            </a:r>
            <a:r>
              <a:rPr lang="en-GB" sz="2600" b="1" dirty="0"/>
              <a:t>or</a:t>
            </a:r>
            <a:r>
              <a:rPr lang="en-GB" sz="2600" dirty="0"/>
              <a:t> equivalent </a:t>
            </a:r>
            <a:r>
              <a:rPr lang="en-GB" sz="2600" dirty="0" err="1"/>
              <a:t>osmolar</a:t>
            </a:r>
            <a:r>
              <a:rPr lang="en-GB" sz="2600" dirty="0"/>
              <a:t> dose using the concentration used locally by participating </a:t>
            </a:r>
            <a:r>
              <a:rPr lang="en-GB" sz="2600" dirty="0" smtClean="0"/>
              <a:t>ICUs</a:t>
            </a:r>
          </a:p>
          <a:p>
            <a:pPr lvl="1">
              <a:spcAft>
                <a:spcPts val="1200"/>
              </a:spcAft>
            </a:pPr>
            <a:r>
              <a:rPr lang="en-GB" sz="2600" dirty="0" smtClean="0"/>
              <a:t>2ml/kg 3% HTS intravenous bolus (</a:t>
            </a:r>
            <a:r>
              <a:rPr lang="en-GB" sz="2600" dirty="0" err="1" smtClean="0"/>
              <a:t>osmolarity</a:t>
            </a:r>
            <a:r>
              <a:rPr lang="en-GB" sz="2600" dirty="0" smtClean="0"/>
              <a:t> = 1026 </a:t>
            </a:r>
            <a:r>
              <a:rPr lang="en-GB" sz="2600" dirty="0" err="1" smtClean="0"/>
              <a:t>mOsm</a:t>
            </a:r>
            <a:r>
              <a:rPr lang="en-GB" sz="2600" dirty="0" smtClean="0"/>
              <a:t>/L) </a:t>
            </a:r>
            <a:r>
              <a:rPr lang="en-GB" sz="2600" b="1" dirty="0" smtClean="0"/>
              <a:t>or</a:t>
            </a:r>
            <a:r>
              <a:rPr lang="en-GB" sz="2600" dirty="0" smtClean="0"/>
              <a:t> equivalent </a:t>
            </a:r>
            <a:r>
              <a:rPr lang="en-GB" sz="2600" dirty="0" err="1" smtClean="0"/>
              <a:t>osmolar</a:t>
            </a:r>
            <a:r>
              <a:rPr lang="en-GB" sz="2600" dirty="0" smtClean="0"/>
              <a:t> dose using the concentration used locally by participating ICUs</a:t>
            </a:r>
          </a:p>
          <a:p>
            <a:pPr>
              <a:spcAft>
                <a:spcPts val="1200"/>
              </a:spcAft>
            </a:pPr>
            <a:r>
              <a:rPr lang="en-GB" sz="3000" dirty="0" smtClean="0"/>
              <a:t>Use dosing table provided to assist with calculating doses. </a:t>
            </a:r>
          </a:p>
          <a:p>
            <a:r>
              <a:rPr lang="en-GB" sz="2900" dirty="0" smtClean="0"/>
              <a:t>If </a:t>
            </a:r>
            <a:r>
              <a:rPr lang="en-GB" sz="2900" dirty="0"/>
              <a:t>ICP remains &gt;20mmHg, boluses of each IMP can be repeated until serum sodium is &gt; 155 </a:t>
            </a:r>
            <a:r>
              <a:rPr lang="en-GB" sz="2900" dirty="0" err="1"/>
              <a:t>mmol</a:t>
            </a:r>
            <a:r>
              <a:rPr lang="en-GB" sz="2900" dirty="0"/>
              <a:t>/L</a:t>
            </a:r>
            <a:r>
              <a:rPr lang="en-GB" sz="2900" dirty="0" smtClean="0"/>
              <a:t>.</a:t>
            </a:r>
          </a:p>
          <a:p>
            <a:pPr marL="342900" lvl="1" indent="0">
              <a:buNone/>
            </a:pPr>
            <a:endParaRPr lang="en-GB" sz="2900" dirty="0" smtClean="0"/>
          </a:p>
          <a:p>
            <a:r>
              <a:rPr lang="en-GB" sz="2900" dirty="0" smtClean="0"/>
              <a:t>If </a:t>
            </a:r>
            <a:r>
              <a:rPr lang="en-GB" sz="2900" dirty="0"/>
              <a:t>there is a second spike in ICP to &gt;20mmHg, allocated IMP should continue to be used.</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Dosing table – ml/kg</a:t>
            </a:r>
            <a:endParaRPr lang="en-US"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25</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2390144097"/>
              </p:ext>
            </p:extLst>
          </p:nvPr>
        </p:nvGraphicFramePr>
        <p:xfrm>
          <a:off x="101603" y="1091898"/>
          <a:ext cx="8916666" cy="5345083"/>
        </p:xfrm>
        <a:graphic>
          <a:graphicData uri="http://schemas.openxmlformats.org/drawingml/2006/table">
            <a:tbl>
              <a:tblPr firstRow="1" bandRow="1">
                <a:tableStyleId>{5C22544A-7EE6-4342-B048-85BDC9FD1C3A}</a:tableStyleId>
              </a:tblPr>
              <a:tblGrid>
                <a:gridCol w="1064256">
                  <a:extLst>
                    <a:ext uri="{9D8B030D-6E8A-4147-A177-3AD203B41FA5}">
                      <a16:colId xmlns:a16="http://schemas.microsoft.com/office/drawing/2014/main" val="2816403910"/>
                    </a:ext>
                  </a:extLst>
                </a:gridCol>
                <a:gridCol w="605790">
                  <a:extLst>
                    <a:ext uri="{9D8B030D-6E8A-4147-A177-3AD203B41FA5}">
                      <a16:colId xmlns:a16="http://schemas.microsoft.com/office/drawing/2014/main" val="2572838565"/>
                    </a:ext>
                  </a:extLst>
                </a:gridCol>
                <a:gridCol w="594360">
                  <a:extLst>
                    <a:ext uri="{9D8B030D-6E8A-4147-A177-3AD203B41FA5}">
                      <a16:colId xmlns:a16="http://schemas.microsoft.com/office/drawing/2014/main" val="2847534808"/>
                    </a:ext>
                  </a:extLst>
                </a:gridCol>
                <a:gridCol w="571500">
                  <a:extLst>
                    <a:ext uri="{9D8B030D-6E8A-4147-A177-3AD203B41FA5}">
                      <a16:colId xmlns:a16="http://schemas.microsoft.com/office/drawing/2014/main" val="2942479883"/>
                    </a:ext>
                  </a:extLst>
                </a:gridCol>
                <a:gridCol w="594360">
                  <a:extLst>
                    <a:ext uri="{9D8B030D-6E8A-4147-A177-3AD203B41FA5}">
                      <a16:colId xmlns:a16="http://schemas.microsoft.com/office/drawing/2014/main" val="2832724712"/>
                    </a:ext>
                  </a:extLst>
                </a:gridCol>
                <a:gridCol w="582930">
                  <a:extLst>
                    <a:ext uri="{9D8B030D-6E8A-4147-A177-3AD203B41FA5}">
                      <a16:colId xmlns:a16="http://schemas.microsoft.com/office/drawing/2014/main" val="3698498667"/>
                    </a:ext>
                  </a:extLst>
                </a:gridCol>
                <a:gridCol w="571500">
                  <a:extLst>
                    <a:ext uri="{9D8B030D-6E8A-4147-A177-3AD203B41FA5}">
                      <a16:colId xmlns:a16="http://schemas.microsoft.com/office/drawing/2014/main" val="51339450"/>
                    </a:ext>
                  </a:extLst>
                </a:gridCol>
                <a:gridCol w="594360">
                  <a:extLst>
                    <a:ext uri="{9D8B030D-6E8A-4147-A177-3AD203B41FA5}">
                      <a16:colId xmlns:a16="http://schemas.microsoft.com/office/drawing/2014/main" val="3951340493"/>
                    </a:ext>
                  </a:extLst>
                </a:gridCol>
                <a:gridCol w="651510">
                  <a:extLst>
                    <a:ext uri="{9D8B030D-6E8A-4147-A177-3AD203B41FA5}">
                      <a16:colId xmlns:a16="http://schemas.microsoft.com/office/drawing/2014/main" val="770471071"/>
                    </a:ext>
                  </a:extLst>
                </a:gridCol>
                <a:gridCol w="628650">
                  <a:extLst>
                    <a:ext uri="{9D8B030D-6E8A-4147-A177-3AD203B41FA5}">
                      <a16:colId xmlns:a16="http://schemas.microsoft.com/office/drawing/2014/main" val="3932520400"/>
                    </a:ext>
                  </a:extLst>
                </a:gridCol>
                <a:gridCol w="617220">
                  <a:extLst>
                    <a:ext uri="{9D8B030D-6E8A-4147-A177-3AD203B41FA5}">
                      <a16:colId xmlns:a16="http://schemas.microsoft.com/office/drawing/2014/main" val="4192259971"/>
                    </a:ext>
                  </a:extLst>
                </a:gridCol>
                <a:gridCol w="594360">
                  <a:extLst>
                    <a:ext uri="{9D8B030D-6E8A-4147-A177-3AD203B41FA5}">
                      <a16:colId xmlns:a16="http://schemas.microsoft.com/office/drawing/2014/main" val="1894136223"/>
                    </a:ext>
                  </a:extLst>
                </a:gridCol>
                <a:gridCol w="594360">
                  <a:extLst>
                    <a:ext uri="{9D8B030D-6E8A-4147-A177-3AD203B41FA5}">
                      <a16:colId xmlns:a16="http://schemas.microsoft.com/office/drawing/2014/main" val="2829046458"/>
                    </a:ext>
                  </a:extLst>
                </a:gridCol>
                <a:gridCol w="651510">
                  <a:extLst>
                    <a:ext uri="{9D8B030D-6E8A-4147-A177-3AD203B41FA5}">
                      <a16:colId xmlns:a16="http://schemas.microsoft.com/office/drawing/2014/main" val="4234054664"/>
                    </a:ext>
                  </a:extLst>
                </a:gridCol>
              </a:tblGrid>
              <a:tr h="458123">
                <a:tc>
                  <a:txBody>
                    <a:bodyPr/>
                    <a:lstStyle/>
                    <a:p>
                      <a:pPr algn="ctr"/>
                      <a:r>
                        <a:rPr lang="en-GB" b="0" dirty="0" smtClean="0"/>
                        <a:t>kg</a:t>
                      </a:r>
                      <a:endParaRPr lang="en-GB" b="0" dirty="0"/>
                    </a:p>
                  </a:txBody>
                  <a:tcPr anchor="ctr"/>
                </a:tc>
                <a:tc>
                  <a:txBody>
                    <a:bodyPr/>
                    <a:lstStyle/>
                    <a:p>
                      <a:pPr algn="ctr" fontAlgn="b"/>
                      <a:r>
                        <a:rPr lang="en-GB" sz="1400" b="1" i="0" u="none" strike="noStrike" dirty="0">
                          <a:solidFill>
                            <a:schemeClr val="bg1"/>
                          </a:solidFill>
                          <a:effectLst/>
                          <a:latin typeface="Calibri" panose="020F0502020204030204" pitchFamily="34" charset="0"/>
                        </a:rPr>
                        <a:t>40-44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45-49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50-54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55-59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60-64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65-69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70-74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75-79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80-84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85-89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90-94</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95-99</a:t>
                      </a:r>
                    </a:p>
                  </a:txBody>
                  <a:tcPr marL="9525" marR="9525" marT="9525" marB="0" anchor="ctr"/>
                </a:tc>
                <a:tc>
                  <a:txBody>
                    <a:bodyPr/>
                    <a:lstStyle/>
                    <a:p>
                      <a:pPr algn="ctr" fontAlgn="b"/>
                      <a:r>
                        <a:rPr lang="en-GB" sz="1400" b="1" i="0" u="none" strike="noStrike" dirty="0">
                          <a:solidFill>
                            <a:schemeClr val="bg1"/>
                          </a:solidFill>
                          <a:effectLst/>
                          <a:latin typeface="Calibri" panose="020F0502020204030204" pitchFamily="34" charset="0"/>
                        </a:rPr>
                        <a:t>100-104</a:t>
                      </a:r>
                    </a:p>
                  </a:txBody>
                  <a:tcPr marL="9525" marR="9525" marT="9525" marB="0" anchor="ctr"/>
                </a:tc>
                <a:extLst>
                  <a:ext uri="{0D108BD9-81ED-4DB2-BD59-A6C34878D82A}">
                    <a16:rowId xmlns:a16="http://schemas.microsoft.com/office/drawing/2014/main" val="4130849579"/>
                  </a:ext>
                </a:extLst>
              </a:tr>
              <a:tr h="548640">
                <a:tc>
                  <a:txBody>
                    <a:bodyPr/>
                    <a:lstStyle/>
                    <a:p>
                      <a:pPr algn="ctr"/>
                      <a:r>
                        <a:rPr lang="en-GB" sz="1100" b="1" dirty="0" smtClean="0">
                          <a:solidFill>
                            <a:schemeClr val="bg1"/>
                          </a:solidFill>
                        </a:rPr>
                        <a:t>Weight</a:t>
                      </a:r>
                      <a:r>
                        <a:rPr lang="en-GB" sz="1100" b="1" baseline="0" dirty="0" smtClean="0">
                          <a:solidFill>
                            <a:schemeClr val="bg1"/>
                          </a:solidFill>
                        </a:rPr>
                        <a:t> for calculation</a:t>
                      </a:r>
                      <a:endParaRPr lang="en-GB" sz="1100" b="1" dirty="0">
                        <a:solidFill>
                          <a:schemeClr val="bg1"/>
                        </a:solidFill>
                      </a:endParaRPr>
                    </a:p>
                  </a:txBody>
                  <a:tcPr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45kg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55kg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65kg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75kg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85kg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95kg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tc>
                  <a:txBody>
                    <a:bodyPr/>
                    <a:lstStyle/>
                    <a:p>
                      <a:pPr algn="ctr" fontAlgn="ctr"/>
                      <a:r>
                        <a:rPr lang="en-GB" sz="1400" b="1" i="0" u="none" strike="noStrike" dirty="0" smtClean="0">
                          <a:solidFill>
                            <a:schemeClr val="bg1"/>
                          </a:solidFill>
                          <a:effectLst/>
                          <a:latin typeface="Calibri" panose="020F0502020204030204" pitchFamily="34" charset="0"/>
                        </a:rPr>
                        <a:t>100kg</a:t>
                      </a:r>
                      <a:endParaRPr lang="en-GB" sz="1400" b="1" i="0" u="none" strike="noStrike" dirty="0">
                        <a:solidFill>
                          <a:schemeClr val="bg1"/>
                        </a:solidFill>
                        <a:effectLst/>
                        <a:latin typeface="Calibri" panose="020F0502020204030204" pitchFamily="34" charset="0"/>
                      </a:endParaRPr>
                    </a:p>
                  </a:txBody>
                  <a:tcPr marL="9525" marR="9525" marT="9525" marB="0" anchor="ctr">
                    <a:solidFill>
                      <a:schemeClr val="accent1">
                        <a:lumMod val="60000"/>
                        <a:lumOff val="40000"/>
                      </a:schemeClr>
                    </a:solidFill>
                  </a:tcPr>
                </a:tc>
                <a:extLst>
                  <a:ext uri="{0D108BD9-81ED-4DB2-BD59-A6C34878D82A}">
                    <a16:rowId xmlns:a16="http://schemas.microsoft.com/office/drawing/2014/main" val="398299323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20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90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110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130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140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170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extLst>
                  <a:ext uri="{0D108BD9-81ED-4DB2-BD59-A6C34878D82A}">
                    <a16:rowId xmlns:a16="http://schemas.microsoft.com/office/drawing/2014/main" val="570447200"/>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15</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135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150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195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210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225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255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270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285</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extLst>
                  <a:ext uri="{0D108BD9-81ED-4DB2-BD59-A6C34878D82A}">
                    <a16:rowId xmlns:a16="http://schemas.microsoft.com/office/drawing/2014/main" val="2175823273"/>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Mannitol 10</a:t>
                      </a:r>
                      <a:r>
                        <a:rPr lang="en-GB" sz="1400" b="1" i="0" u="none" strike="noStrike" dirty="0">
                          <a:solidFill>
                            <a:srgbClr val="000000"/>
                          </a:solidFill>
                          <a:effectLst/>
                          <a:latin typeface="Calibri" panose="020F0502020204030204" pitchFamily="34" charset="0"/>
                        </a:rPr>
                        <a:t>%</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160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200</a:t>
                      </a:r>
                    </a:p>
                  </a:txBody>
                  <a:tcPr marL="9525" marR="9525" marT="9525" marB="0" anchor="ctr"/>
                </a:tc>
                <a:tc>
                  <a:txBody>
                    <a:bodyPr/>
                    <a:lstStyle/>
                    <a:p>
                      <a:pPr algn="ctr" fontAlgn="ctr"/>
                      <a:r>
                        <a:rPr lang="en-GB" sz="1400" b="0" i="0" u="none" strike="noStrike">
                          <a:solidFill>
                            <a:srgbClr val="000000"/>
                          </a:solidFill>
                          <a:effectLst/>
                          <a:latin typeface="Calibri" panose="020F0502020204030204" pitchFamily="34" charset="0"/>
                        </a:rPr>
                        <a:t>220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280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300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320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340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360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380</a:t>
                      </a:r>
                    </a:p>
                  </a:txBody>
                  <a:tcPr marL="9525" marR="9525" marT="9525" marB="0" anchor="ctr"/>
                </a:tc>
                <a:tc>
                  <a:txBody>
                    <a:bodyPr/>
                    <a:lstStyle/>
                    <a:p>
                      <a:pPr algn="ctr" fontAlgn="ctr"/>
                      <a:r>
                        <a:rPr lang="en-GB" sz="1400" b="0" i="0" u="none" strike="noStrike" dirty="0">
                          <a:solidFill>
                            <a:srgbClr val="000000"/>
                          </a:solidFill>
                          <a:effectLst/>
                          <a:latin typeface="Calibri" panose="020F0502020204030204" pitchFamily="34" charset="0"/>
                        </a:rPr>
                        <a:t>400</a:t>
                      </a:r>
                    </a:p>
                  </a:txBody>
                  <a:tcPr marL="9525" marR="9525" marT="9525" marB="0" anchor="ctr"/>
                </a:tc>
                <a:extLst>
                  <a:ext uri="{0D108BD9-81ED-4DB2-BD59-A6C34878D82A}">
                    <a16:rowId xmlns:a16="http://schemas.microsoft.com/office/drawing/2014/main" val="236583559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30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11</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14</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15</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17</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3911693958"/>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23</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a:t>
                      </a:r>
                    </a:p>
                  </a:txBody>
                  <a:tcPr marL="9525" marR="9525" marT="9525" marB="0" anchor="ctr">
                    <a:solidFill>
                      <a:schemeClr val="accent6">
                        <a:lumMod val="20000"/>
                        <a:lumOff val="8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20</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23</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26</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2839368826"/>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7.50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36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40</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45</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59</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63</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77</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81</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24282628"/>
                  </a:ext>
                </a:extLst>
              </a:tr>
              <a:tr h="523159">
                <a:tc>
                  <a:txBody>
                    <a:bodyPr/>
                    <a:lstStyle/>
                    <a:p>
                      <a:pPr algn="r" fontAlgn="ctr"/>
                      <a:r>
                        <a:rPr lang="en-GB" sz="1400" b="1" i="0" u="none" strike="noStrike" dirty="0" smtClean="0">
                          <a:solidFill>
                            <a:srgbClr val="000000"/>
                          </a:solidFill>
                          <a:effectLst/>
                          <a:latin typeface="Calibri" panose="020F0502020204030204" pitchFamily="34" charset="0"/>
                        </a:rPr>
                        <a:t>HTS 5</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59</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65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72</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78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85</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98</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104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111</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117</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124</a:t>
                      </a:r>
                    </a:p>
                  </a:txBody>
                  <a:tcPr marL="9525" marR="9525" marT="9525" marB="0" anchor="ctr">
                    <a:solidFill>
                      <a:schemeClr val="accent6">
                        <a:lumMod val="20000"/>
                        <a:lumOff val="8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130</a:t>
                      </a:r>
                    </a:p>
                  </a:txBody>
                  <a:tcPr marL="9525" marR="9525" marT="9525" marB="0" anchor="ctr">
                    <a:solidFill>
                      <a:schemeClr val="accent6">
                        <a:lumMod val="20000"/>
                        <a:lumOff val="80000"/>
                      </a:schemeClr>
                    </a:solidFill>
                  </a:tcPr>
                </a:tc>
                <a:extLst>
                  <a:ext uri="{0D108BD9-81ED-4DB2-BD59-A6C34878D82A}">
                    <a16:rowId xmlns:a16="http://schemas.microsoft.com/office/drawing/2014/main" val="1961286199"/>
                  </a:ext>
                </a:extLst>
              </a:tr>
              <a:tr h="545023">
                <a:tc>
                  <a:txBody>
                    <a:bodyPr/>
                    <a:lstStyle/>
                    <a:p>
                      <a:pPr algn="r" fontAlgn="ctr"/>
                      <a:r>
                        <a:rPr lang="en-GB" sz="1400" b="1" i="0" u="none" strike="noStrike" dirty="0" smtClean="0">
                          <a:solidFill>
                            <a:srgbClr val="000000"/>
                          </a:solidFill>
                          <a:effectLst/>
                          <a:latin typeface="Calibri" panose="020F0502020204030204" pitchFamily="34" charset="0"/>
                        </a:rPr>
                        <a:t>HTS 2.70</a:t>
                      </a:r>
                      <a:r>
                        <a:rPr lang="en-GB" sz="1400" b="1" i="0" u="none" strike="noStrike" dirty="0">
                          <a:solidFill>
                            <a:srgbClr val="000000"/>
                          </a:solidFill>
                          <a:effectLst/>
                          <a:latin typeface="Calibri" panose="020F0502020204030204" pitchFamily="34" charset="0"/>
                        </a:rPr>
                        <a:t>%</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96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108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120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132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144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156</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168</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180</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192</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204</a:t>
                      </a:r>
                    </a:p>
                  </a:txBody>
                  <a:tcPr marL="9525" marR="9525" marT="9525" marB="0" anchor="ctr">
                    <a:solidFill>
                      <a:schemeClr val="accent6">
                        <a:lumMod val="40000"/>
                        <a:lumOff val="60000"/>
                      </a:schemeClr>
                    </a:solidFill>
                  </a:tcPr>
                </a:tc>
                <a:tc>
                  <a:txBody>
                    <a:bodyPr/>
                    <a:lstStyle/>
                    <a:p>
                      <a:pPr algn="ctr" fontAlgn="ctr"/>
                      <a:r>
                        <a:rPr lang="en-GB" sz="1400" b="0" i="0" u="none" strike="noStrike">
                          <a:solidFill>
                            <a:srgbClr val="000000"/>
                          </a:solidFill>
                          <a:effectLst/>
                          <a:latin typeface="Calibri" panose="020F0502020204030204" pitchFamily="34" charset="0"/>
                        </a:rPr>
                        <a:t>216</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228</a:t>
                      </a:r>
                    </a:p>
                  </a:txBody>
                  <a:tcPr marL="9525" marR="9525" marT="9525" marB="0" anchor="ctr">
                    <a:solidFill>
                      <a:schemeClr val="accent6">
                        <a:lumMod val="40000"/>
                        <a:lumOff val="60000"/>
                      </a:schemeClr>
                    </a:solidFill>
                  </a:tcPr>
                </a:tc>
                <a:tc>
                  <a:txBody>
                    <a:bodyPr/>
                    <a:lstStyle/>
                    <a:p>
                      <a:pPr algn="ctr" fontAlgn="ctr"/>
                      <a:r>
                        <a:rPr lang="en-GB" sz="1400" b="0" i="0" u="none" strike="noStrike" dirty="0">
                          <a:solidFill>
                            <a:srgbClr val="000000"/>
                          </a:solidFill>
                          <a:effectLst/>
                          <a:latin typeface="Calibri" panose="020F0502020204030204" pitchFamily="34" charset="0"/>
                        </a:rPr>
                        <a:t>240</a:t>
                      </a:r>
                    </a:p>
                  </a:txBody>
                  <a:tcPr marL="9525" marR="9525" marT="9525" marB="0" anchor="ctr">
                    <a:solidFill>
                      <a:schemeClr val="accent6">
                        <a:lumMod val="40000"/>
                        <a:lumOff val="60000"/>
                      </a:schemeClr>
                    </a:solidFill>
                  </a:tcPr>
                </a:tc>
                <a:extLst>
                  <a:ext uri="{0D108BD9-81ED-4DB2-BD59-A6C34878D82A}">
                    <a16:rowId xmlns:a16="http://schemas.microsoft.com/office/drawing/2014/main" val="2217152982"/>
                  </a:ext>
                </a:extLst>
              </a:tr>
            </a:tbl>
          </a:graphicData>
        </a:graphic>
      </p:graphicFrame>
      <p:sp>
        <p:nvSpPr>
          <p:cNvPr id="10" name="TextBox 9"/>
          <p:cNvSpPr txBox="1"/>
          <p:nvPr/>
        </p:nvSpPr>
        <p:spPr>
          <a:xfrm>
            <a:off x="950137" y="6464800"/>
            <a:ext cx="7226709" cy="369332"/>
          </a:xfrm>
          <a:prstGeom prst="rect">
            <a:avLst/>
          </a:prstGeom>
          <a:noFill/>
        </p:spPr>
        <p:txBody>
          <a:bodyPr wrap="square" rtlCol="0">
            <a:spAutoFit/>
          </a:bodyPr>
          <a:lstStyle/>
          <a:p>
            <a:r>
              <a:rPr lang="en-GB" b="1" i="1" dirty="0"/>
              <a:t>Look in your site file to find laminated dosing </a:t>
            </a:r>
            <a:r>
              <a:rPr lang="en-GB" b="1" i="1" dirty="0" smtClean="0"/>
              <a:t>tables </a:t>
            </a:r>
            <a:r>
              <a:rPr lang="en-GB" b="1" i="1" dirty="0"/>
              <a:t>for use at the bedside </a:t>
            </a:r>
          </a:p>
        </p:txBody>
      </p:sp>
    </p:spTree>
    <p:extLst>
      <p:ext uri="{BB962C8B-B14F-4D97-AF65-F5344CB8AC3E}">
        <p14:creationId xmlns:p14="http://schemas.microsoft.com/office/powerpoint/2010/main" val="25491934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Calibri" panose="020F0502020204030204" pitchFamily="34" charset="0"/>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Patients in this trial are unable to consent for  themselves due to impairment in their mental    capacity caused by the traumatic brain injury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Urgent treatment needs to be given without delay, and it is not reasonably practical to obtain consent from a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Enrol under deferred consent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Sufficient time for legal       representative to provide fully written informed     consent (and appropriate to do so)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Obtain written informed consent from personal or professional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5" name="Text Box 6"/>
          <p:cNvSpPr>
            <a:spLocks noChangeArrowheads="1"/>
          </p:cNvSpPr>
          <p:nvPr/>
        </p:nvSpPr>
        <p:spPr bwMode="auto">
          <a:xfrm>
            <a:off x="2132013" y="4406900"/>
            <a:ext cx="2032000" cy="106521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As soon as possible after the emergency is over obtain written informed consent from personal or professional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6" name="Text Box 17"/>
          <p:cNvSpPr>
            <a:spLocks noChangeArrowheads="1"/>
          </p:cNvSpPr>
          <p:nvPr/>
        </p:nvSpPr>
        <p:spPr bwMode="auto">
          <a:xfrm>
            <a:off x="2124075" y="5872163"/>
            <a:ext cx="4581525" cy="476726"/>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If patient regains capacity before hospital discharge, obtain written informed consent from patient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dirty="0" smtClean="0">
                <a:ln>
                  <a:noFill/>
                </a:ln>
                <a:solidFill>
                  <a:srgbClr val="000000"/>
                </a:solidFill>
                <a:effectLst/>
                <a:latin typeface="Calibri" panose="020F0502020204030204" pitchFamily="34" charset="0"/>
              </a:rPr>
              <a:t>Enrol patient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r>
              <a:rPr lang="en-GB" dirty="0" smtClean="0"/>
              <a:t>Slide 26</a:t>
            </a:r>
            <a:endParaRPr lang="en-GB" dirty="0"/>
          </a:p>
        </p:txBody>
      </p:sp>
    </p:spTree>
    <p:extLst>
      <p:ext uri="{BB962C8B-B14F-4D97-AF65-F5344CB8AC3E}">
        <p14:creationId xmlns:p14="http://schemas.microsoft.com/office/powerpoint/2010/main" val="5438567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29</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907976"/>
            <a:ext cx="6192763" cy="648816"/>
          </a:xfrm>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666" t="16297" r="15231" b="13148"/>
          <a:stretch/>
        </p:blipFill>
        <p:spPr bwMode="auto">
          <a:xfrm>
            <a:off x="395462" y="2010626"/>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029166"/>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235000" y="1018503"/>
            <a:ext cx="3999573" cy="5324535"/>
          </a:xfrm>
          <a:prstGeom prst="rect">
            <a:avLst/>
          </a:prstGeom>
          <a:noFill/>
        </p:spPr>
        <p:txBody>
          <a:bodyPr wrap="square" rtlCol="0">
            <a:spAutoFit/>
          </a:bodyPr>
          <a:lstStyle/>
          <a:p>
            <a:pPr marL="285750" indent="-285750">
              <a:buFont typeface="Arial" panose="020B0604020202020204" pitchFamily="34" charset="0"/>
              <a:buChar char="•"/>
            </a:pPr>
            <a:r>
              <a:rPr lang="en-GB" sz="2000" dirty="0" smtClean="0"/>
              <a:t>Consent should be documented on the trial database and in the patient’s medical notes</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Three copies to be signed:</a:t>
            </a:r>
          </a:p>
          <a:p>
            <a:pPr marL="742950" lvl="1" indent="-285750">
              <a:buFont typeface="Arial" panose="020B0604020202020204" pitchFamily="34" charset="0"/>
              <a:buChar char="•"/>
            </a:pPr>
            <a:r>
              <a:rPr lang="en-GB" sz="2000" dirty="0" smtClean="0"/>
              <a:t>one for LR/patient</a:t>
            </a:r>
          </a:p>
          <a:p>
            <a:pPr marL="742950" lvl="1" indent="-285750">
              <a:buFont typeface="Arial" panose="020B0604020202020204" pitchFamily="34" charset="0"/>
              <a:buChar char="•"/>
            </a:pPr>
            <a:r>
              <a:rPr lang="en-GB" sz="2000" dirty="0" smtClean="0"/>
              <a:t>one to be kept at site in ISF </a:t>
            </a:r>
          </a:p>
          <a:p>
            <a:pPr marL="742950" lvl="1" indent="-285750">
              <a:buFont typeface="Arial" panose="020B0604020202020204" pitchFamily="34" charset="0"/>
              <a:buChar char="•"/>
            </a:pPr>
            <a:r>
              <a:rPr lang="en-GB" sz="2000" dirty="0" smtClean="0"/>
              <a:t>one for medical notes</a:t>
            </a:r>
          </a:p>
          <a:p>
            <a:endParaRPr lang="en-GB" sz="2000" dirty="0" smtClean="0"/>
          </a:p>
          <a:p>
            <a:pPr marL="285750" indent="-285750">
              <a:buFont typeface="Arial" panose="020B0604020202020204" pitchFamily="34" charset="0"/>
              <a:buChar char="•"/>
            </a:pPr>
            <a:r>
              <a:rPr lang="en-GB" sz="2000" dirty="0" smtClean="0"/>
              <a:t>Consent is an ongoing process!</a:t>
            </a:r>
          </a:p>
          <a:p>
            <a:endParaRPr lang="en-GB" sz="2000" dirty="0" smtClean="0"/>
          </a:p>
          <a:p>
            <a:pPr marL="285750" indent="-285750">
              <a:buFont typeface="Arial" panose="020B0604020202020204" pitchFamily="34" charset="0"/>
              <a:buChar char="•"/>
            </a:pPr>
            <a:r>
              <a:rPr lang="en-GB" sz="2000" b="1" u="sng" dirty="0" smtClean="0"/>
              <a:t>Do not </a:t>
            </a:r>
            <a:r>
              <a:rPr lang="en-GB" sz="2000" dirty="0" smtClean="0"/>
              <a:t>send copies of consent forms to Warwick CTU. They should be stored securely at site</a:t>
            </a:r>
          </a:p>
          <a:p>
            <a:endParaRPr lang="en-GB" sz="2000" dirty="0" smtClean="0"/>
          </a:p>
          <a:p>
            <a:pPr marL="285750" indent="-285750">
              <a:buFont typeface="Arial" panose="020B0604020202020204" pitchFamily="34" charset="0"/>
              <a:buChar char="•"/>
            </a:pPr>
            <a:r>
              <a:rPr lang="en-GB" sz="2000" dirty="0" smtClean="0"/>
              <a:t>Who can approach patients/LRs for consent at your site?</a:t>
            </a:r>
          </a:p>
        </p:txBody>
      </p:sp>
      <p:pic>
        <p:nvPicPr>
          <p:cNvPr id="7" name="Picture 6"/>
          <p:cNvPicPr>
            <a:picLocks noChangeAspect="1"/>
          </p:cNvPicPr>
          <p:nvPr/>
        </p:nvPicPr>
        <p:blipFill>
          <a:blip r:embed="rId4"/>
          <a:stretch>
            <a:fillRect/>
          </a:stretch>
        </p:blipFill>
        <p:spPr>
          <a:xfrm>
            <a:off x="4314374" y="126559"/>
            <a:ext cx="4601387" cy="6576770"/>
          </a:xfrm>
          <a:prstGeom prst="rect">
            <a:avLst/>
          </a:prstGeom>
          <a:ln>
            <a:solidFill>
              <a:schemeClr val="tx1"/>
            </a:solidFill>
          </a:ln>
        </p:spPr>
      </p:pic>
      <p:sp>
        <p:nvSpPr>
          <p:cNvPr id="8" name="TextBox 7"/>
          <p:cNvSpPr txBox="1"/>
          <p:nvPr/>
        </p:nvSpPr>
        <p:spPr>
          <a:xfrm>
            <a:off x="8187927" y="6518663"/>
            <a:ext cx="956073" cy="369332"/>
          </a:xfrm>
          <a:prstGeom prst="rect">
            <a:avLst/>
          </a:prstGeom>
          <a:solidFill>
            <a:schemeClr val="bg1"/>
          </a:solidFill>
          <a:effectLst>
            <a:softEdge rad="63500"/>
          </a:effectLst>
        </p:spPr>
        <p:txBody>
          <a:bodyPr wrap="square" rtlCol="0">
            <a:spAutoFit/>
          </a:bodyPr>
          <a:lstStyle/>
          <a:p>
            <a:r>
              <a:rPr lang="en-GB" dirty="0" smtClean="0"/>
              <a:t>Slide 30</a:t>
            </a:r>
            <a:endParaRPr lang="en-GB" dirty="0"/>
          </a:p>
        </p:txBody>
      </p:sp>
    </p:spTree>
    <p:extLst>
      <p:ext uri="{BB962C8B-B14F-4D97-AF65-F5344CB8AC3E}">
        <p14:creationId xmlns:p14="http://schemas.microsoft.com/office/powerpoint/2010/main" val="15079258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31</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909310"/>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p>
          <a:p>
            <a:endParaRPr lang="en-GB" sz="2000" dirty="0" smtClean="0"/>
          </a:p>
          <a:p>
            <a:pPr marL="285750" indent="-285750">
              <a:buFont typeface="Arial" panose="020B0604020202020204" pitchFamily="34" charset="0"/>
              <a:buChar char="•"/>
            </a:pPr>
            <a:r>
              <a:rPr lang="en-GB" sz="2000" dirty="0" smtClean="0"/>
              <a:t>Document in the medical record the date of withdrawal.</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32</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396240" y="1369174"/>
            <a:ext cx="8439721" cy="5570756"/>
          </a:xfrm>
          <a:prstGeom prst="rect">
            <a:avLst/>
          </a:prstGeom>
          <a:noFill/>
        </p:spPr>
        <p:txBody>
          <a:bodyPr wrap="square" rtlCol="0">
            <a:spAutoFit/>
          </a:bodyPr>
          <a:lstStyle/>
          <a:p>
            <a:pPr marL="285750" indent="-285750">
              <a:buFont typeface="Arial" panose="020B0604020202020204" pitchFamily="34" charset="0"/>
              <a:buChar char="•"/>
            </a:pPr>
            <a:r>
              <a:rPr lang="en-GB" sz="2600" dirty="0" smtClean="0"/>
              <a:t>Use local stock</a:t>
            </a:r>
          </a:p>
          <a:p>
            <a:pPr marL="285750" indent="-285750">
              <a:buFont typeface="Arial" panose="020B0604020202020204" pitchFamily="34" charset="0"/>
              <a:buChar char="•"/>
            </a:pPr>
            <a:r>
              <a:rPr lang="en-GB" sz="2600" dirty="0" smtClean="0"/>
              <a:t>No trial-specific storage or labelling requirements</a:t>
            </a:r>
          </a:p>
          <a:p>
            <a:pPr marL="285750" indent="-285750">
              <a:buFont typeface="Arial" panose="020B0604020202020204" pitchFamily="34" charset="0"/>
              <a:buChar char="•"/>
            </a:pPr>
            <a:r>
              <a:rPr lang="en-GB" sz="2600" dirty="0" smtClean="0"/>
              <a:t>IMP should be stored and dispensed as per local protocols</a:t>
            </a:r>
          </a:p>
          <a:p>
            <a:pPr marL="285750" indent="-285750">
              <a:buFont typeface="Arial" panose="020B0604020202020204" pitchFamily="34" charset="0"/>
              <a:buChar char="•"/>
            </a:pPr>
            <a:r>
              <a:rPr lang="en-GB" sz="2600" dirty="0" smtClean="0"/>
              <a:t>MHRA have confirmed:</a:t>
            </a:r>
          </a:p>
          <a:p>
            <a:pPr marL="742950" lvl="1" indent="-285750">
              <a:buFont typeface="Arial" panose="020B0604020202020204" pitchFamily="34" charset="0"/>
              <a:buChar char="•"/>
            </a:pPr>
            <a:r>
              <a:rPr lang="en-GB" sz="2600" dirty="0"/>
              <a:t>N</a:t>
            </a:r>
            <a:r>
              <a:rPr lang="en-GB" sz="2600" dirty="0" smtClean="0"/>
              <a:t>o accountability logs required (CRF will detail what was given and number of doses)</a:t>
            </a:r>
          </a:p>
          <a:p>
            <a:pPr marL="742950" lvl="1" indent="-285750">
              <a:buFont typeface="Arial" panose="020B0604020202020204" pitchFamily="34" charset="0"/>
              <a:buChar char="•"/>
            </a:pPr>
            <a:r>
              <a:rPr lang="en-GB" sz="2600" dirty="0" smtClean="0"/>
              <a:t>No destruction certificates required</a:t>
            </a:r>
          </a:p>
          <a:p>
            <a:pPr marL="285750" indent="-285750">
              <a:buFont typeface="Arial" panose="020B0604020202020204" pitchFamily="34" charset="0"/>
              <a:buChar char="•"/>
            </a:pPr>
            <a:endParaRPr lang="en-GB" sz="2600" dirty="0" smtClean="0"/>
          </a:p>
          <a:p>
            <a:r>
              <a:rPr lang="en-GB" sz="2600" dirty="0" smtClean="0"/>
              <a:t>Q) What are local processes for prescribing and </a:t>
            </a:r>
            <a:r>
              <a:rPr lang="en-GB" sz="2600" dirty="0"/>
              <a:t>dispensing </a:t>
            </a:r>
            <a:r>
              <a:rPr lang="en-GB" sz="2600" dirty="0" smtClean="0"/>
              <a:t>mannitol and hypertonic saline?</a:t>
            </a:r>
          </a:p>
          <a:p>
            <a:endParaRPr lang="en-GB" sz="2600" dirty="0" smtClean="0"/>
          </a:p>
          <a:p>
            <a:r>
              <a:rPr lang="en-GB" sz="2600" dirty="0" smtClean="0"/>
              <a:t>Q) How will you ensure sufficient stock of both during the trial?</a:t>
            </a: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33</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671712"/>
            <a:ext cx="7839222" cy="4708981"/>
          </a:xfrm>
          <a:prstGeom prst="rect">
            <a:avLst/>
          </a:prstGeom>
          <a:noFill/>
        </p:spPr>
        <p:txBody>
          <a:bodyPr wrap="square" rtlCol="0">
            <a:spAutoFit/>
          </a:bodyPr>
          <a:lstStyle/>
          <a:p>
            <a:pPr marL="342900" indent="-342900">
              <a:buFont typeface="Arial" panose="020B0604020202020204" pitchFamily="34" charset="0"/>
              <a:buChar char="•"/>
            </a:pPr>
            <a:r>
              <a:rPr lang="en-GB" sz="2000" dirty="0" smtClean="0"/>
              <a:t>Each </a:t>
            </a:r>
            <a:r>
              <a:rPr lang="en-GB" sz="2000" dirty="0"/>
              <a:t>site will be provided </a:t>
            </a:r>
            <a:r>
              <a:rPr lang="en-GB" sz="2000" dirty="0" smtClean="0"/>
              <a:t>with an </a:t>
            </a:r>
            <a:r>
              <a:rPr lang="en-GB" sz="2000" dirty="0"/>
              <a:t>I</a:t>
            </a:r>
            <a:r>
              <a:rPr lang="en-GB" sz="2000" b="1" dirty="0"/>
              <a:t>nvestigator Site File (ISF) </a:t>
            </a:r>
            <a:endParaRPr lang="en-GB" sz="2000" b="1" dirty="0" smtClean="0"/>
          </a:p>
          <a:p>
            <a:pPr marL="342900" indent="-342900">
              <a:buFont typeface="Arial" panose="020B0604020202020204" pitchFamily="34" charset="0"/>
              <a:buChar char="•"/>
            </a:pPr>
            <a:r>
              <a:rPr lang="en-GB" sz="2000" dirty="0" smtClean="0"/>
              <a:t>It will be the sites responsibility to maintain the ISF</a:t>
            </a:r>
          </a:p>
          <a:p>
            <a:pPr marL="342900" indent="-342900">
              <a:buFont typeface="Arial" panose="020B0604020202020204" pitchFamily="34" charset="0"/>
              <a:buChar char="•"/>
            </a:pPr>
            <a:r>
              <a:rPr lang="en-GB" sz="2000" b="1" u="sng" dirty="0" smtClean="0"/>
              <a:t>On-Site </a:t>
            </a:r>
            <a:r>
              <a:rPr lang="en-GB" sz="2000" b="1" u="sng" dirty="0"/>
              <a:t>Monitoring Visits</a:t>
            </a:r>
            <a:r>
              <a:rPr lang="en-GB" sz="2000" b="1" dirty="0"/>
              <a:t> </a:t>
            </a:r>
            <a:r>
              <a:rPr lang="en-GB" sz="2000" dirty="0"/>
              <a:t>(x1 minimum; further visits as </a:t>
            </a:r>
            <a:r>
              <a:rPr lang="en-GB" sz="2000" dirty="0" smtClean="0"/>
              <a:t>necessary)</a:t>
            </a:r>
          </a:p>
          <a:p>
            <a:pPr marL="800100" lvl="1" indent="-342900">
              <a:lnSpc>
                <a:spcPct val="120000"/>
              </a:lnSpc>
              <a:buFont typeface="Calibri" panose="020F0502020204030204" pitchFamily="34" charset="0"/>
              <a:buChar char="⁻"/>
            </a:pPr>
            <a:r>
              <a:rPr lang="en-GB" sz="2000" dirty="0" smtClean="0"/>
              <a:t>We </a:t>
            </a:r>
            <a:r>
              <a:rPr lang="en-GB" sz="2000" dirty="0"/>
              <a:t>will visit you </a:t>
            </a:r>
            <a:r>
              <a:rPr lang="en-GB" sz="2000" dirty="0" smtClean="0"/>
              <a:t>to </a:t>
            </a:r>
            <a:r>
              <a:rPr lang="en-GB" sz="2000" dirty="0"/>
              <a:t>check that the study is being run according to protocol, SOPs, GCP and regulatory </a:t>
            </a:r>
            <a:r>
              <a:rPr lang="en-GB" sz="2000" dirty="0" smtClean="0"/>
              <a:t>requirements</a:t>
            </a:r>
            <a:endParaRPr lang="en-GB" sz="2000" dirty="0"/>
          </a:p>
          <a:p>
            <a:pPr marL="800100" lvl="1" indent="-342900">
              <a:lnSpc>
                <a:spcPct val="120000"/>
              </a:lnSpc>
              <a:buFont typeface="Calibri" panose="020F0502020204030204" pitchFamily="34" charset="0"/>
              <a:buChar char="⁻"/>
            </a:pPr>
            <a:r>
              <a:rPr lang="en-GB" sz="2000" dirty="0" smtClean="0"/>
              <a:t>Key </a:t>
            </a:r>
            <a:r>
              <a:rPr lang="en-GB" sz="2000" dirty="0"/>
              <a:t>staff should be available during </a:t>
            </a:r>
            <a:r>
              <a:rPr lang="en-GB" sz="2000" dirty="0" smtClean="0"/>
              <a:t>visits</a:t>
            </a:r>
          </a:p>
          <a:p>
            <a:pPr marL="800100" lvl="1" indent="-342900">
              <a:lnSpc>
                <a:spcPct val="120000"/>
              </a:lnSpc>
              <a:buFont typeface="Calibri" panose="020F0502020204030204" pitchFamily="34" charset="0"/>
              <a:buChar char="⁻"/>
            </a:pPr>
            <a:r>
              <a:rPr lang="en-GB" sz="2000" dirty="0" smtClean="0"/>
              <a:t>Source </a:t>
            </a:r>
            <a:r>
              <a:rPr lang="en-GB" sz="2000" dirty="0"/>
              <a:t>documentation, original consent forms and the site file must be available for review</a:t>
            </a:r>
          </a:p>
          <a:p>
            <a:pPr marL="285750" indent="-285750">
              <a:lnSpc>
                <a:spcPct val="120000"/>
              </a:lnSpc>
              <a:buFont typeface="Arial" panose="020B0604020202020204" pitchFamily="34" charset="0"/>
              <a:buChar char="•"/>
            </a:pPr>
            <a:r>
              <a:rPr lang="en-GB" sz="2000" b="1" u="sng" dirty="0"/>
              <a:t>Close-out Visits </a:t>
            </a:r>
            <a:r>
              <a:rPr lang="en-GB" sz="2000" dirty="0"/>
              <a:t>(x1 or may be done </a:t>
            </a:r>
            <a:r>
              <a:rPr lang="en-GB" sz="2000" dirty="0" smtClean="0"/>
              <a:t>remotely)</a:t>
            </a:r>
          </a:p>
          <a:p>
            <a:pPr marL="800100" lvl="1" indent="-342900">
              <a:lnSpc>
                <a:spcPct val="120000"/>
              </a:lnSpc>
              <a:buFont typeface="Calibri" panose="020F0502020204030204" pitchFamily="34" charset="0"/>
              <a:buChar char="⁻"/>
            </a:pPr>
            <a:r>
              <a:rPr lang="en-GB" sz="2000" dirty="0" smtClean="0"/>
              <a:t>Resolve </a:t>
            </a:r>
            <a:r>
              <a:rPr lang="en-GB" sz="2000" dirty="0"/>
              <a:t>any outstanding </a:t>
            </a:r>
            <a:r>
              <a:rPr lang="en-GB" sz="2000" dirty="0" smtClean="0"/>
              <a:t>queries</a:t>
            </a:r>
          </a:p>
          <a:p>
            <a:pPr marL="800100" lvl="1" indent="-342900">
              <a:lnSpc>
                <a:spcPct val="120000"/>
              </a:lnSpc>
              <a:buFont typeface="Calibri" panose="020F0502020204030204" pitchFamily="34" charset="0"/>
              <a:buChar char="⁻"/>
            </a:pPr>
            <a:r>
              <a:rPr lang="en-GB" sz="2000" dirty="0" smtClean="0"/>
              <a:t>Collect </a:t>
            </a:r>
            <a:r>
              <a:rPr lang="en-GB" sz="2000" dirty="0"/>
              <a:t>any outstanding </a:t>
            </a:r>
            <a:r>
              <a:rPr lang="en-GB" sz="2000" dirty="0" smtClean="0"/>
              <a:t>data</a:t>
            </a:r>
          </a:p>
          <a:p>
            <a:pPr marL="800100" lvl="1" indent="-342900">
              <a:lnSpc>
                <a:spcPct val="120000"/>
              </a:lnSpc>
              <a:buFont typeface="Calibri" panose="020F0502020204030204" pitchFamily="34" charset="0"/>
              <a:buChar char="⁻"/>
            </a:pPr>
            <a:r>
              <a:rPr lang="en-GB" sz="2000" dirty="0" smtClean="0"/>
              <a:t>Ongoing responsibilities</a:t>
            </a:r>
          </a:p>
          <a:p>
            <a:pPr marL="800100" lvl="1" indent="-342900">
              <a:lnSpc>
                <a:spcPct val="120000"/>
              </a:lnSpc>
              <a:buFont typeface="Calibri" panose="020F0502020204030204" pitchFamily="34" charset="0"/>
              <a:buChar char="⁻"/>
            </a:pPr>
            <a:r>
              <a:rPr lang="en-GB" sz="2000" dirty="0" smtClean="0"/>
              <a:t>Archive (at least 10 years)</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34</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602134" y="1379427"/>
            <a:ext cx="7675685" cy="4647426"/>
          </a:xfrm>
          <a:prstGeom prst="rect">
            <a:avLst/>
          </a:prstGeom>
          <a:noFill/>
        </p:spPr>
        <p:txBody>
          <a:bodyPr wrap="square" rtlCol="0">
            <a:spAutoFit/>
          </a:bodyPr>
          <a:lstStyle/>
          <a:p>
            <a:endParaRPr lang="en-GB" dirty="0" smtClean="0"/>
          </a:p>
          <a:p>
            <a:pPr marL="285750" indent="-285750">
              <a:buFont typeface="Arial" panose="020B0604020202020204" pitchFamily="34" charset="0"/>
              <a:buChar char="•"/>
            </a:pPr>
            <a:r>
              <a:rPr lang="en-GB" sz="2000" dirty="0"/>
              <a:t>Any Serious Adverse Events (SAEs) that occur from the time that the patient is randomised, </a:t>
            </a:r>
            <a:r>
              <a:rPr lang="en-GB" sz="2000" b="1" dirty="0"/>
              <a:t>through to and including 28 calendar days</a:t>
            </a:r>
            <a:r>
              <a:rPr lang="en-GB" sz="2000" dirty="0"/>
              <a:t> after the last administration of IMP must be reported to WCTU</a:t>
            </a:r>
            <a:r>
              <a:rPr lang="en-GB" sz="2000" dirty="0" smtClean="0"/>
              <a:t>.</a:t>
            </a:r>
          </a:p>
          <a:p>
            <a:pPr marL="285750" indent="-285750">
              <a:buFont typeface="Arial" panose="020B0604020202020204" pitchFamily="34" charset="0"/>
              <a:buChar char="•"/>
            </a:pPr>
            <a:endParaRPr lang="en-GB" sz="2000" dirty="0" smtClean="0"/>
          </a:p>
          <a:p>
            <a:pPr marL="285750" indent="-285750">
              <a:buFont typeface="Arial" panose="020B0604020202020204" pitchFamily="34" charset="0"/>
              <a:buChar char="•"/>
            </a:pPr>
            <a:r>
              <a:rPr lang="en-GB" sz="2000" dirty="0"/>
              <a:t>Send completed paper SAE forms to </a:t>
            </a:r>
            <a:r>
              <a:rPr lang="en-GB" sz="2000" dirty="0">
                <a:hlinkClick r:id="rId4"/>
              </a:rPr>
              <a:t>WCTUQA@warwick.ac.uk</a:t>
            </a:r>
            <a:r>
              <a:rPr lang="en-GB" sz="2000" dirty="0"/>
              <a:t> </a:t>
            </a:r>
            <a:r>
              <a:rPr lang="en-GB" sz="2000" b="1" dirty="0"/>
              <a:t>within 24 hours </a:t>
            </a:r>
            <a:r>
              <a:rPr lang="en-GB" sz="2000" dirty="0"/>
              <a:t>of becoming aware of the event.  </a:t>
            </a:r>
          </a:p>
          <a:p>
            <a:endParaRPr lang="en-GB" sz="2000" dirty="0" smtClean="0"/>
          </a:p>
          <a:p>
            <a:pPr marL="285750" indent="-285750">
              <a:buFont typeface="Arial" panose="020B0604020202020204" pitchFamily="34" charset="0"/>
              <a:buChar char="•"/>
            </a:pPr>
            <a:r>
              <a:rPr lang="en-GB" sz="2000" dirty="0" smtClean="0"/>
              <a:t>Events that do </a:t>
            </a:r>
            <a:r>
              <a:rPr lang="en-GB" sz="2000" u="sng" dirty="0" smtClean="0"/>
              <a:t>NOT</a:t>
            </a:r>
            <a:r>
              <a:rPr lang="en-GB" sz="2000" dirty="0" smtClean="0"/>
              <a:t> need be reported as SAEs:</a:t>
            </a:r>
          </a:p>
          <a:p>
            <a:pPr marL="742950" lvl="1" indent="-285750">
              <a:buFont typeface="Arial" panose="020B0604020202020204" pitchFamily="34" charset="0"/>
              <a:buChar char="•"/>
            </a:pPr>
            <a:r>
              <a:rPr lang="en-GB" sz="2000" dirty="0" smtClean="0"/>
              <a:t>Death</a:t>
            </a:r>
            <a:endParaRPr lang="en-GB" sz="2000" dirty="0"/>
          </a:p>
          <a:p>
            <a:pPr marL="742950" lvl="1" indent="-285750">
              <a:buFont typeface="Arial" panose="020B0604020202020204" pitchFamily="34" charset="0"/>
              <a:buChar char="•"/>
            </a:pPr>
            <a:r>
              <a:rPr lang="en-GB" sz="2000" dirty="0"/>
              <a:t>Persistent or significant disability/incapacity</a:t>
            </a:r>
          </a:p>
          <a:p>
            <a:pPr marL="742950" lvl="1" indent="-285750">
              <a:buFont typeface="Arial" panose="020B0604020202020204" pitchFamily="34" charset="0"/>
              <a:buChar char="•"/>
            </a:pPr>
            <a:r>
              <a:rPr lang="en-GB" sz="2000" dirty="0"/>
              <a:t>Organ failure</a:t>
            </a:r>
          </a:p>
          <a:p>
            <a:pPr marL="742950" lvl="1" indent="-285750">
              <a:buFont typeface="Arial" panose="020B0604020202020204" pitchFamily="34" charset="0"/>
              <a:buChar char="•"/>
            </a:pPr>
            <a:r>
              <a:rPr lang="en-GB" sz="2000" dirty="0"/>
              <a:t>Any other events relating to the underlying </a:t>
            </a:r>
            <a:r>
              <a:rPr lang="en-GB" sz="2000" dirty="0" smtClean="0"/>
              <a:t>illness/injury</a:t>
            </a:r>
          </a:p>
          <a:p>
            <a:endParaRPr lang="en-GB" sz="2000" dirty="0"/>
          </a:p>
          <a:p>
            <a:pPr marL="285750" indent="-285750">
              <a:buFont typeface="Arial" panose="020B0604020202020204" pitchFamily="34" charset="0"/>
              <a:buChar char="•"/>
            </a:pPr>
            <a:r>
              <a:rPr lang="en-GB" sz="2000" dirty="0" err="1" smtClean="0"/>
              <a:t>SmPCs</a:t>
            </a:r>
            <a:r>
              <a:rPr lang="en-GB" sz="2000" dirty="0" smtClean="0"/>
              <a:t> for Mannitol and HTS can be found in your site file. </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35</a:t>
            </a:r>
            <a:endParaRPr lang="en-GB" dirty="0"/>
          </a:p>
        </p:txBody>
      </p:sp>
    </p:spTree>
    <p:extLst>
      <p:ext uri="{BB962C8B-B14F-4D97-AF65-F5344CB8AC3E}">
        <p14:creationId xmlns:p14="http://schemas.microsoft.com/office/powerpoint/2010/main" val="31689373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606234" y="126559"/>
            <a:ext cx="1229727" cy="603843"/>
          </a:xfrm>
          <a:prstGeom prst="rect">
            <a:avLst/>
          </a:prstGeom>
        </p:spPr>
      </p:pic>
      <p:sp>
        <p:nvSpPr>
          <p:cNvPr id="7" name="Text Placeholder 3"/>
          <p:cNvSpPr>
            <a:spLocks noGrp="1"/>
          </p:cNvSpPr>
          <p:nvPr>
            <p:ph type="body" sz="quarter" idx="10"/>
          </p:nvPr>
        </p:nvSpPr>
        <p:spPr>
          <a:xfrm>
            <a:off x="243270" y="170343"/>
            <a:ext cx="6719713" cy="648816"/>
          </a:xfrm>
        </p:spPr>
        <p:txBody>
          <a:bodyPr/>
          <a:lstStyle/>
          <a:p>
            <a:r>
              <a:rPr lang="en-US" sz="3400" dirty="0" smtClean="0"/>
              <a:t>SAE Forms</a:t>
            </a:r>
            <a:endParaRPr lang="en-US" sz="3400" dirty="0"/>
          </a:p>
        </p:txBody>
      </p:sp>
      <p:grpSp>
        <p:nvGrpSpPr>
          <p:cNvPr id="2" name="Group 1"/>
          <p:cNvGrpSpPr/>
          <p:nvPr/>
        </p:nvGrpSpPr>
        <p:grpSpPr>
          <a:xfrm>
            <a:off x="402264" y="784750"/>
            <a:ext cx="4066903" cy="5689337"/>
            <a:chOff x="330926" y="1004629"/>
            <a:chExt cx="4066903" cy="5689337"/>
          </a:xfrm>
        </p:grpSpPr>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grpSp>
      <p:grpSp>
        <p:nvGrpSpPr>
          <p:cNvPr id="3" name="Group 2"/>
          <p:cNvGrpSpPr/>
          <p:nvPr/>
        </p:nvGrpSpPr>
        <p:grpSpPr>
          <a:xfrm>
            <a:off x="4712655" y="784748"/>
            <a:ext cx="4104167" cy="5689337"/>
            <a:chOff x="4731794" y="1004628"/>
            <a:chExt cx="4104167" cy="5689337"/>
          </a:xfrm>
        </p:grpSpPr>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grpSp>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36</a:t>
            </a:r>
            <a:endParaRPr lang="en-GB" dirty="0"/>
          </a:p>
        </p:txBody>
      </p:sp>
      <p:sp>
        <p:nvSpPr>
          <p:cNvPr id="4" name="TextBox 3"/>
          <p:cNvSpPr txBox="1"/>
          <p:nvPr/>
        </p:nvSpPr>
        <p:spPr>
          <a:xfrm>
            <a:off x="402264" y="6461206"/>
            <a:ext cx="7774582" cy="369332"/>
          </a:xfrm>
          <a:prstGeom prst="rect">
            <a:avLst/>
          </a:prstGeom>
          <a:noFill/>
        </p:spPr>
        <p:txBody>
          <a:bodyPr wrap="square" rtlCol="0">
            <a:spAutoFit/>
          </a:bodyPr>
          <a:lstStyle/>
          <a:p>
            <a:r>
              <a:rPr lang="en-GB" sz="1400" dirty="0" smtClean="0"/>
              <a:t>Signed paper copies should be emailed to WCTU</a:t>
            </a:r>
            <a:r>
              <a:rPr lang="en-GB" dirty="0" smtClean="0"/>
              <a:t>.</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37</a:t>
            </a:r>
            <a:endParaRPr lang="en-GB" dirty="0"/>
          </a:p>
        </p:txBody>
      </p:sp>
      <p:sp>
        <p:nvSpPr>
          <p:cNvPr id="3" name="TextBox 2"/>
          <p:cNvSpPr txBox="1"/>
          <p:nvPr/>
        </p:nvSpPr>
        <p:spPr>
          <a:xfrm>
            <a:off x="4669970" y="4800599"/>
            <a:ext cx="3015343" cy="246221"/>
          </a:xfrm>
          <a:prstGeom prst="rect">
            <a:avLst/>
          </a:prstGeom>
          <a:noFill/>
        </p:spPr>
        <p:txBody>
          <a:bodyPr wrap="square" rtlCol="0">
            <a:spAutoFit/>
          </a:bodyPr>
          <a:lstStyle/>
          <a:p>
            <a:r>
              <a:rPr lang="en-GB" sz="1000" dirty="0" smtClean="0"/>
              <a:t>If SAE is considered related to IMP and unexpected</a:t>
            </a:r>
            <a:endParaRPr lang="en-GB" sz="1000" dirty="0"/>
          </a:p>
        </p:txBody>
      </p:sp>
      <p:sp>
        <p:nvSpPr>
          <p:cNvPr id="4" name="TextBox 3"/>
          <p:cNvSpPr txBox="1"/>
          <p:nvPr/>
        </p:nvSpPr>
        <p:spPr>
          <a:xfrm>
            <a:off x="152400" y="792480"/>
            <a:ext cx="1188720" cy="861774"/>
          </a:xfrm>
          <a:prstGeom prst="rect">
            <a:avLst/>
          </a:prstGeom>
          <a:solidFill>
            <a:schemeClr val="bg1"/>
          </a:solidFill>
          <a:ln w="12700">
            <a:solidFill>
              <a:schemeClr val="tx1"/>
            </a:solidFill>
          </a:ln>
        </p:spPr>
        <p:txBody>
          <a:bodyPr wrap="square" rtlCol="0">
            <a:spAutoFit/>
          </a:bodyPr>
          <a:lstStyle/>
          <a:p>
            <a:r>
              <a:rPr lang="en-GB" sz="1000" dirty="0" smtClean="0"/>
              <a:t>CRFs collect certain AE information. </a:t>
            </a:r>
          </a:p>
          <a:p>
            <a:r>
              <a:rPr lang="en-GB" sz="1000" dirty="0" smtClean="0"/>
              <a:t>No separate form required.</a:t>
            </a:r>
            <a:endParaRPr lang="en-GB" sz="1000" dirty="0"/>
          </a:p>
          <a:p>
            <a:endParaRPr lang="en-GB" sz="1000"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4"/>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38</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448164"/>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050323"/>
            <a:ext cx="7675685" cy="2031325"/>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a:t>
            </a:r>
            <a:r>
              <a:rPr lang="en-GB" b="1" dirty="0" smtClean="0"/>
              <a:t>within 24 hours</a:t>
            </a:r>
            <a:r>
              <a:rPr lang="en-GB" dirty="0" smtClean="0"/>
              <a:t> of becoming aware)</a:t>
            </a:r>
          </a:p>
          <a:p>
            <a:pPr marL="285750" indent="-285750">
              <a:buFont typeface="Arial" panose="020B0604020202020204" pitchFamily="34" charset="0"/>
              <a:buChar char="•"/>
            </a:pPr>
            <a:r>
              <a:rPr lang="en-GB" dirty="0" smtClean="0"/>
              <a:t>Complete online non-compliance form for non-compliances related to an individual participant. </a:t>
            </a:r>
          </a:p>
          <a:p>
            <a:pPr marL="285750" indent="-285750">
              <a:buFont typeface="Arial" panose="020B0604020202020204" pitchFamily="34" charset="0"/>
              <a:buChar char="•"/>
            </a:pPr>
            <a:r>
              <a:rPr lang="en-GB" dirty="0" smtClean="0"/>
              <a:t>For general site level non-compliances, please complete the non-compliance form separately and email to WCTU. </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4"/>
          <a:stretch>
            <a:fillRect/>
          </a:stretch>
        </p:blipFill>
        <p:spPr>
          <a:xfrm>
            <a:off x="1314330" y="2767378"/>
            <a:ext cx="5968213" cy="40030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39</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24062" y="588441"/>
            <a:ext cx="6192763" cy="648816"/>
          </a:xfrm>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1898341"/>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532263" y="1897282"/>
            <a:ext cx="7751927" cy="369331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SOS is a an open label trial, with no requirement for specific labelling of the IMP; therefore it is not possible to blind clinical staff to treatment allocation.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We will not specifically set out to inform </a:t>
            </a:r>
            <a:r>
              <a:rPr lang="en-GB" dirty="0" smtClean="0"/>
              <a:t>participants </a:t>
            </a:r>
            <a:r>
              <a:rPr lang="en-GB" dirty="0"/>
              <a:t>or their legal representative of the treatment allocation. We recognise however that it may become evident during the course of the </a:t>
            </a:r>
            <a:r>
              <a:rPr lang="en-GB" dirty="0" smtClean="0"/>
              <a:t>participant </a:t>
            </a:r>
            <a:r>
              <a:rPr lang="en-GB" dirty="0"/>
              <a:t>receiving the </a:t>
            </a:r>
            <a:r>
              <a:rPr lang="en-GB" dirty="0" smtClean="0"/>
              <a:t>treatment.  If the participant or legal representative asks which treatment allocation they had received, in the interest of being transparent, there is no requirement for this to be withheld.</a:t>
            </a:r>
            <a:endParaRPr lang="en-GB" dirty="0"/>
          </a:p>
          <a:p>
            <a:endParaRPr lang="en-GB" dirty="0" smtClean="0"/>
          </a:p>
          <a:p>
            <a:pPr marL="285750" indent="-285750">
              <a:buFont typeface="Arial" panose="020B0604020202020204" pitchFamily="34" charset="0"/>
              <a:buChar char="•"/>
            </a:pPr>
            <a:r>
              <a:rPr lang="en-GB" dirty="0" smtClean="0"/>
              <a:t>If possible the person completing the Hospital Discharge Form should be blinded to treatment allocation to reduce limit bias.</a:t>
            </a:r>
            <a:endParaRPr lang="en-GB" dirty="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40</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3527" y="150051"/>
            <a:ext cx="6922166" cy="427465"/>
          </a:xfrm>
        </p:spPr>
        <p:txBody>
          <a:bodyPr/>
          <a:lstStyle/>
          <a:p>
            <a:r>
              <a:rPr lang="en-US" sz="2400" dirty="0" smtClean="0"/>
              <a:t>Training and Delegation log sign-off</a:t>
            </a:r>
            <a:endParaRPr lang="en-US" sz="2400" dirty="0"/>
          </a:p>
        </p:txBody>
      </p:sp>
      <p:graphicFrame>
        <p:nvGraphicFramePr>
          <p:cNvPr id="17" name="Table 16"/>
          <p:cNvGraphicFramePr>
            <a:graphicFrameLocks noGrp="1"/>
          </p:cNvGraphicFramePr>
          <p:nvPr>
            <p:extLst>
              <p:ext uri="{D42A27DB-BD31-4B8C-83A1-F6EECF244321}">
                <p14:modId xmlns:p14="http://schemas.microsoft.com/office/powerpoint/2010/main" val="2311911855"/>
              </p:ext>
            </p:extLst>
          </p:nvPr>
        </p:nvGraphicFramePr>
        <p:xfrm>
          <a:off x="82524" y="577517"/>
          <a:ext cx="9061477" cy="6179418"/>
        </p:xfrm>
        <a:graphic>
          <a:graphicData uri="http://schemas.openxmlformats.org/drawingml/2006/table">
            <a:tbl>
              <a:tblPr firstRow="1" firstCol="1" bandRow="1">
                <a:tableStyleId>{5C22544A-7EE6-4342-B048-85BDC9FD1C3A}</a:tableStyleId>
              </a:tblPr>
              <a:tblGrid>
                <a:gridCol w="1639745">
                  <a:extLst>
                    <a:ext uri="{9D8B030D-6E8A-4147-A177-3AD203B41FA5}">
                      <a16:colId xmlns:a16="http://schemas.microsoft.com/office/drawing/2014/main" val="541919823"/>
                    </a:ext>
                  </a:extLst>
                </a:gridCol>
                <a:gridCol w="1655337">
                  <a:extLst>
                    <a:ext uri="{9D8B030D-6E8A-4147-A177-3AD203B41FA5}">
                      <a16:colId xmlns:a16="http://schemas.microsoft.com/office/drawing/2014/main" val="3871433541"/>
                    </a:ext>
                  </a:extLst>
                </a:gridCol>
                <a:gridCol w="1306468">
                  <a:extLst>
                    <a:ext uri="{9D8B030D-6E8A-4147-A177-3AD203B41FA5}">
                      <a16:colId xmlns:a16="http://schemas.microsoft.com/office/drawing/2014/main" val="2344949091"/>
                    </a:ext>
                  </a:extLst>
                </a:gridCol>
                <a:gridCol w="920571">
                  <a:extLst>
                    <a:ext uri="{9D8B030D-6E8A-4147-A177-3AD203B41FA5}">
                      <a16:colId xmlns:a16="http://schemas.microsoft.com/office/drawing/2014/main" val="227230520"/>
                    </a:ext>
                  </a:extLst>
                </a:gridCol>
                <a:gridCol w="1565686">
                  <a:extLst>
                    <a:ext uri="{9D8B030D-6E8A-4147-A177-3AD203B41FA5}">
                      <a16:colId xmlns:a16="http://schemas.microsoft.com/office/drawing/2014/main" val="1537791453"/>
                    </a:ext>
                  </a:extLst>
                </a:gridCol>
                <a:gridCol w="1973670">
                  <a:extLst>
                    <a:ext uri="{9D8B030D-6E8A-4147-A177-3AD203B41FA5}">
                      <a16:colId xmlns:a16="http://schemas.microsoft.com/office/drawing/2014/main" val="3186529355"/>
                    </a:ext>
                  </a:extLst>
                </a:gridCol>
              </a:tblGrid>
              <a:tr h="162620">
                <a:tc>
                  <a:txBody>
                    <a:bodyPr/>
                    <a:lstStyle/>
                    <a:p>
                      <a:pPr>
                        <a:lnSpc>
                          <a:spcPct val="107000"/>
                        </a:lnSpc>
                        <a:spcAft>
                          <a:spcPts val="0"/>
                        </a:spcAft>
                      </a:pPr>
                      <a:r>
                        <a:rPr lang="en-GB" sz="950">
                          <a:effectLst/>
                        </a:rPr>
                        <a:t>Trial Role/Responsibility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Who can do this role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On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CV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Minimum training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Risk assessment and justification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92775928"/>
                  </a:ext>
                </a:extLst>
              </a:tr>
              <a:tr h="813104">
                <a:tc>
                  <a:txBody>
                    <a:bodyPr/>
                    <a:lstStyle/>
                    <a:p>
                      <a:pPr>
                        <a:lnSpc>
                          <a:spcPct val="107000"/>
                        </a:lnSpc>
                        <a:spcAft>
                          <a:spcPts val="0"/>
                        </a:spcAft>
                      </a:pPr>
                      <a:r>
                        <a:rPr lang="en-GB" sz="950">
                          <a:effectLst/>
                        </a:rPr>
                        <a:t>Screening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 member of the team who has been trained can assess eligibility.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Study team contacts</a:t>
                      </a:r>
                    </a:p>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screening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498875693"/>
                  </a:ext>
                </a:extLst>
              </a:tr>
              <a:tr h="1560883">
                <a:tc>
                  <a:txBody>
                    <a:bodyPr/>
                    <a:lstStyle/>
                    <a:p>
                      <a:pPr>
                        <a:lnSpc>
                          <a:spcPct val="107000"/>
                        </a:lnSpc>
                        <a:spcAft>
                          <a:spcPts val="0"/>
                        </a:spcAft>
                      </a:pPr>
                      <a:r>
                        <a:rPr lang="en-GB" sz="950">
                          <a:effectLst/>
                        </a:rPr>
                        <a:t>Confirming eligibility</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Must be a medically-qualified doctor. Ideally this individual should sign the Screening and Eligibility CRF to confirm eligibility prior to the patient being enrolled. If this is not possible, the CRF should be signed as soon as possible after the patient has been enrolled.</a:t>
                      </a:r>
                    </a:p>
                    <a:p>
                      <a:pPr>
                        <a:lnSpc>
                          <a:spcPct val="107000"/>
                        </a:lnSpc>
                        <a:spcAft>
                          <a:spcPts val="0"/>
                        </a:spcAft>
                      </a:pPr>
                      <a:r>
                        <a:rPr lang="en-GB" sz="950" dirty="0">
                          <a:effectLst/>
                        </a:rPr>
                        <a:t>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 not need to list individuals on the delegation log.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a:effectLst/>
                        </a:rPr>
                        <a:t>Study team contacts</a:t>
                      </a:r>
                    </a:p>
                    <a:p>
                      <a:pPr marL="342900" lvl="0" indent="-342900">
                        <a:lnSpc>
                          <a:spcPct val="107000"/>
                        </a:lnSpc>
                        <a:spcAft>
                          <a:spcPts val="0"/>
                        </a:spcAft>
                        <a:buFont typeface="Calibri" panose="020F0502020204030204" pitchFamily="34" charset="0"/>
                        <a:buChar char="-"/>
                      </a:pPr>
                      <a:r>
                        <a:rPr lang="en-GB" sz="950" dirty="0">
                          <a:effectLst/>
                        </a:rPr>
                        <a:t>Eligibility criteria</a:t>
                      </a:r>
                    </a:p>
                    <a:p>
                      <a:pPr marL="342900" lvl="0" indent="-342900">
                        <a:lnSpc>
                          <a:spcPct val="107000"/>
                        </a:lnSpc>
                        <a:spcAft>
                          <a:spcPts val="0"/>
                        </a:spcAft>
                        <a:buFont typeface="Calibri" panose="020F0502020204030204" pitchFamily="34" charset="0"/>
                        <a:buChar char="-"/>
                      </a:pPr>
                      <a:r>
                        <a:rPr lang="en-GB" sz="950" dirty="0">
                          <a:effectLst/>
                        </a:rPr>
                        <a:t>Targeted eligibility GCP training</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These are standard routine assessments made under a standard of care setting for these patients in this patient population, therefore full protocol training is not required.</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23821535"/>
                  </a:ext>
                </a:extLst>
              </a:tr>
              <a:tr h="553013">
                <a:tc>
                  <a:txBody>
                    <a:bodyPr/>
                    <a:lstStyle/>
                    <a:p>
                      <a:pPr>
                        <a:lnSpc>
                          <a:spcPct val="107000"/>
                        </a:lnSpc>
                        <a:spcAft>
                          <a:spcPts val="0"/>
                        </a:spcAft>
                      </a:pPr>
                      <a:r>
                        <a:rPr lang="en-GB" sz="950">
                          <a:effectLst/>
                        </a:rPr>
                        <a:t>Performing randomisation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Any member of the team who has been trained. </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dirty="0" smtClean="0">
                          <a:effectLst/>
                          <a:latin typeface="+mn-lt"/>
                          <a:ea typeface="+mn-ea"/>
                          <a:cs typeface="+mn-cs"/>
                        </a:rPr>
                        <a:t>Data</a:t>
                      </a:r>
                      <a:r>
                        <a:rPr lang="en-GB" sz="950" baseline="0" dirty="0" smtClean="0">
                          <a:effectLst/>
                          <a:latin typeface="+mn-lt"/>
                          <a:ea typeface="+mn-ea"/>
                          <a:cs typeface="+mn-cs"/>
                        </a:rPr>
                        <a:t> collection guide on how to use randomisation wizard.</a:t>
                      </a:r>
                      <a:endParaRPr lang="en-GB" sz="950" dirty="0" smtClean="0">
                        <a:effectLst/>
                      </a:endParaRPr>
                    </a:p>
                  </a:txBody>
                  <a:tcPr marL="31991" marR="31991" marT="0" marB="0"/>
                </a:tc>
                <a:tc>
                  <a:txBody>
                    <a:bodyPr/>
                    <a:lstStyle/>
                    <a:p>
                      <a:pPr>
                        <a:lnSpc>
                          <a:spcPct val="107000"/>
                        </a:lnSpc>
                        <a:spcAft>
                          <a:spcPts val="0"/>
                        </a:spcAft>
                      </a:pPr>
                      <a:r>
                        <a:rPr lang="en-GB" sz="950" dirty="0" smtClean="0">
                          <a:effectLst/>
                          <a:latin typeface="Calibri" panose="020F0502020204030204" pitchFamily="34" charset="0"/>
                          <a:ea typeface="Calibri" panose="020F0502020204030204" pitchFamily="34" charset="0"/>
                          <a:cs typeface="Raavi"/>
                        </a:rPr>
                        <a:t>Restricted</a:t>
                      </a:r>
                      <a:r>
                        <a:rPr lang="en-GB" sz="950" baseline="0" dirty="0" smtClean="0">
                          <a:effectLst/>
                          <a:latin typeface="Calibri" panose="020F0502020204030204" pitchFamily="34" charset="0"/>
                          <a:ea typeface="Calibri" panose="020F0502020204030204" pitchFamily="34" charset="0"/>
                          <a:cs typeface="Raavi"/>
                        </a:rPr>
                        <a:t> user access to database to randomisation wizard only. Enables greater scope for enrolling patients.</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663164166"/>
                  </a:ext>
                </a:extLst>
              </a:tr>
              <a:tr h="650484">
                <a:tc>
                  <a:txBody>
                    <a:bodyPr/>
                    <a:lstStyle/>
                    <a:p>
                      <a:pPr>
                        <a:lnSpc>
                          <a:spcPct val="107000"/>
                        </a:lnSpc>
                        <a:spcAft>
                          <a:spcPts val="0"/>
                        </a:spcAft>
                      </a:pPr>
                      <a:r>
                        <a:rPr lang="en-GB" sz="950">
                          <a:effectLst/>
                        </a:rPr>
                        <a:t>Prescribe mannitol/hypertonic saline</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prescribe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Eligibility criteria</a:t>
                      </a:r>
                    </a:p>
                    <a:p>
                      <a:pPr marL="342900" lvl="0" indent="-342900">
                        <a:lnSpc>
                          <a:spcPct val="107000"/>
                        </a:lnSpc>
                        <a:spcAft>
                          <a:spcPts val="0"/>
                        </a:spcAft>
                        <a:buFont typeface="Calibri" panose="020F0502020204030204" pitchFamily="34" charset="0"/>
                        <a:buChar char="-"/>
                      </a:pPr>
                      <a:r>
                        <a:rPr lang="en-GB" sz="950">
                          <a:effectLst/>
                        </a:rPr>
                        <a:t>Targeted drug prescription GCP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The MHRA have confirmed the drug becomes IMP at point of administration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210190032"/>
                  </a:ext>
                </a:extLst>
              </a:tr>
              <a:tr h="650484">
                <a:tc>
                  <a:txBody>
                    <a:bodyPr/>
                    <a:lstStyle/>
                    <a:p>
                      <a:pPr>
                        <a:lnSpc>
                          <a:spcPct val="107000"/>
                        </a:lnSpc>
                        <a:spcAft>
                          <a:spcPts val="0"/>
                        </a:spcAft>
                      </a:pPr>
                      <a:r>
                        <a:rPr lang="en-GB" sz="950">
                          <a:effectLst/>
                        </a:rPr>
                        <a:t>Administer IMP</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would usually administers mannitol/hypertonic saline</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N/A</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No greater risk than standard care; mannitol and hypertonic saline are both routinely administered in this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368690025"/>
                  </a:ext>
                </a:extLst>
              </a:tr>
              <a:tr h="487862">
                <a:tc>
                  <a:txBody>
                    <a:bodyPr/>
                    <a:lstStyle/>
                    <a:p>
                      <a:pPr>
                        <a:lnSpc>
                          <a:spcPct val="107000"/>
                        </a:lnSpc>
                        <a:spcAft>
                          <a:spcPts val="0"/>
                        </a:spcAft>
                      </a:pPr>
                      <a:r>
                        <a:rPr lang="en-GB" sz="950">
                          <a:effectLst/>
                        </a:rPr>
                        <a:t>Informed consent</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Doctor or research nurse (if permitted by Trust policy)</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consent GCP training</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Targeted GCP training enables greater scope for capturing the patient population.</a:t>
                      </a:r>
                      <a:endParaRPr lang="en-GB" sz="95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039220923"/>
                  </a:ext>
                </a:extLst>
              </a:tr>
              <a:tr h="650484">
                <a:tc>
                  <a:txBody>
                    <a:bodyPr/>
                    <a:lstStyle/>
                    <a:p>
                      <a:pPr>
                        <a:lnSpc>
                          <a:spcPct val="107000"/>
                        </a:lnSpc>
                        <a:spcAft>
                          <a:spcPts val="0"/>
                        </a:spcAft>
                      </a:pPr>
                      <a:r>
                        <a:rPr lang="en-GB" sz="950">
                          <a:effectLst/>
                        </a:rPr>
                        <a:t>Data collection</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Anyone who has been trained on trial data collection</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data collection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data collection.</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386964664"/>
                  </a:ext>
                </a:extLst>
              </a:tr>
              <a:tr h="650484">
                <a:tc>
                  <a:txBody>
                    <a:bodyPr/>
                    <a:lstStyle/>
                    <a:p>
                      <a:pPr>
                        <a:lnSpc>
                          <a:spcPct val="107000"/>
                        </a:lnSpc>
                        <a:spcAft>
                          <a:spcPts val="0"/>
                        </a:spcAft>
                      </a:pPr>
                      <a:r>
                        <a:rPr lang="en-GB" sz="950" dirty="0">
                          <a:effectLst/>
                        </a:rPr>
                        <a:t>SAE causality assessment and sign off</a:t>
                      </a:r>
                      <a:endParaRPr lang="en-GB" sz="950" dirty="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PI or delegate.  (Must be a medically-qualified doctor.)</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a:effectLst/>
                        </a:rPr>
                        <a:t>Yes</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marL="342900" lvl="0" indent="-342900">
                        <a:lnSpc>
                          <a:spcPct val="107000"/>
                        </a:lnSpc>
                        <a:spcAft>
                          <a:spcPts val="0"/>
                        </a:spcAft>
                        <a:buFont typeface="Calibri" panose="020F0502020204030204" pitchFamily="34" charset="0"/>
                        <a:buChar char="-"/>
                      </a:pPr>
                      <a:r>
                        <a:rPr lang="en-GB" sz="950">
                          <a:effectLst/>
                        </a:rPr>
                        <a:t>Full protocol training</a:t>
                      </a:r>
                    </a:p>
                    <a:p>
                      <a:pPr marL="342900" lvl="0" indent="-342900">
                        <a:lnSpc>
                          <a:spcPct val="107000"/>
                        </a:lnSpc>
                        <a:spcAft>
                          <a:spcPts val="0"/>
                        </a:spcAft>
                        <a:buFont typeface="Calibri" panose="020F0502020204030204" pitchFamily="34" charset="0"/>
                        <a:buChar char="-"/>
                      </a:pPr>
                      <a:r>
                        <a:rPr lang="en-GB" sz="950">
                          <a:effectLst/>
                        </a:rPr>
                        <a:t>Targeted SAE GCP training</a:t>
                      </a:r>
                    </a:p>
                    <a:p>
                      <a:pPr>
                        <a:lnSpc>
                          <a:spcPct val="107000"/>
                        </a:lnSpc>
                        <a:spcAft>
                          <a:spcPts val="0"/>
                        </a:spcAft>
                      </a:pPr>
                      <a:r>
                        <a:rPr lang="en-GB" sz="950">
                          <a:effectLst/>
                        </a:rPr>
                        <a:t> </a:t>
                      </a:r>
                      <a:endParaRPr lang="en-GB" sz="950">
                        <a:effectLst/>
                        <a:latin typeface="Calibri" panose="020F0502020204030204" pitchFamily="34" charset="0"/>
                        <a:ea typeface="Calibri" panose="020F0502020204030204" pitchFamily="34" charset="0"/>
                        <a:cs typeface="Raavi"/>
                      </a:endParaRPr>
                    </a:p>
                  </a:txBody>
                  <a:tcPr marL="31991" marR="31991" marT="0" marB="0"/>
                </a:tc>
                <a:tc>
                  <a:txBody>
                    <a:bodyPr/>
                    <a:lstStyle/>
                    <a:p>
                      <a:pPr>
                        <a:lnSpc>
                          <a:spcPct val="107000"/>
                        </a:lnSpc>
                        <a:spcAft>
                          <a:spcPts val="0"/>
                        </a:spcAft>
                      </a:pPr>
                      <a:r>
                        <a:rPr lang="en-GB" sz="950" dirty="0">
                          <a:effectLst/>
                        </a:rPr>
                        <a:t>Targeted GCP training enables greater scope for SAE causality assessment.</a:t>
                      </a:r>
                      <a:endParaRPr lang="en-GB" sz="950" dirty="0">
                        <a:effectLst/>
                        <a:latin typeface="Calibri" panose="020F0502020204030204" pitchFamily="34" charset="0"/>
                        <a:ea typeface="Calibri" panose="020F0502020204030204" pitchFamily="34" charset="0"/>
                        <a:cs typeface="Raavi"/>
                      </a:endParaRPr>
                    </a:p>
                  </a:txBody>
                  <a:tcPr marL="31991" marR="31991" marT="0" marB="0"/>
                </a:tc>
                <a:extLst>
                  <a:ext uri="{0D108BD9-81ED-4DB2-BD59-A6C34878D82A}">
                    <a16:rowId xmlns:a16="http://schemas.microsoft.com/office/drawing/2014/main" val="1243229186"/>
                  </a:ext>
                </a:extLst>
              </a:tr>
            </a:tbl>
          </a:graphicData>
        </a:graphic>
      </p:graphicFrame>
      <p:sp>
        <p:nvSpPr>
          <p:cNvPr id="6" name="TextBox 5"/>
          <p:cNvSpPr txBox="1"/>
          <p:nvPr/>
        </p:nvSpPr>
        <p:spPr>
          <a:xfrm>
            <a:off x="8176846" y="6470015"/>
            <a:ext cx="967154" cy="369332"/>
          </a:xfrm>
          <a:prstGeom prst="rect">
            <a:avLst/>
          </a:prstGeom>
          <a:solidFill>
            <a:schemeClr val="bg1"/>
          </a:solidFill>
          <a:effectLst>
            <a:softEdge rad="63500"/>
          </a:effectLst>
        </p:spPr>
        <p:txBody>
          <a:bodyPr wrap="square" rtlCol="0">
            <a:spAutoFit/>
          </a:bodyPr>
          <a:lstStyle/>
          <a:p>
            <a:r>
              <a:rPr lang="en-GB" dirty="0" smtClean="0"/>
              <a:t>Slide 41</a:t>
            </a:r>
            <a:endParaRPr lang="en-GB" dirty="0"/>
          </a:p>
        </p:txBody>
      </p:sp>
    </p:spTree>
    <p:extLst>
      <p:ext uri="{BB962C8B-B14F-4D97-AF65-F5344CB8AC3E}">
        <p14:creationId xmlns:p14="http://schemas.microsoft.com/office/powerpoint/2010/main" val="23320351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58800" y="332759"/>
            <a:ext cx="7010970" cy="648816"/>
          </a:xfrm>
        </p:spPr>
        <p:txBody>
          <a:bodyPr/>
          <a:lstStyle/>
          <a:p>
            <a:r>
              <a:rPr lang="en-US" dirty="0" smtClean="0"/>
              <a:t>Targeted 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7152640" y="126559"/>
            <a:ext cx="1683321" cy="826575"/>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42</a:t>
            </a:r>
            <a:endParaRPr lang="en-GB" dirty="0"/>
          </a:p>
        </p:txBody>
      </p:sp>
      <p:sp>
        <p:nvSpPr>
          <p:cNvPr id="3" name="TextBox 2"/>
          <p:cNvSpPr txBox="1"/>
          <p:nvPr/>
        </p:nvSpPr>
        <p:spPr>
          <a:xfrm>
            <a:off x="558800" y="981575"/>
            <a:ext cx="8077200" cy="5447645"/>
          </a:xfrm>
          <a:prstGeom prst="rect">
            <a:avLst/>
          </a:prstGeom>
          <a:noFill/>
        </p:spPr>
        <p:txBody>
          <a:bodyPr wrap="square" rtlCol="0">
            <a:spAutoFit/>
          </a:bodyPr>
          <a:lstStyle/>
          <a:p>
            <a:pPr marL="285750" indent="-285750">
              <a:buFont typeface="Arial" panose="020B0604020202020204" pitchFamily="34" charset="0"/>
              <a:buChar char="•"/>
            </a:pPr>
            <a:r>
              <a:rPr lang="en-GB" sz="1600" dirty="0" smtClean="0"/>
              <a:t>Targeted training materials are available in your site file for the following trial roles: </a:t>
            </a:r>
            <a:endParaRPr lang="en-GB" dirty="0" smtClean="0"/>
          </a:p>
          <a:p>
            <a:pPr lvl="1"/>
            <a:endParaRPr lang="en-GB" dirty="0" smtClean="0"/>
          </a:p>
          <a:p>
            <a:pPr lvl="1"/>
            <a:endParaRPr lang="en-GB" dirty="0" smtClean="0"/>
          </a:p>
          <a:p>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a:p>
            <a:pPr marL="285750" indent="-285750">
              <a:buFont typeface="Arial" panose="020B0604020202020204" pitchFamily="34" charset="0"/>
              <a:buChar char="•"/>
            </a:pPr>
            <a:endParaRPr lang="en-GB" sz="1600" dirty="0" smtClean="0"/>
          </a:p>
          <a:p>
            <a:pPr marL="285750" indent="-285750">
              <a:buFont typeface="Arial" panose="020B0604020202020204" pitchFamily="34" charset="0"/>
              <a:buChar char="•"/>
            </a:pPr>
            <a:r>
              <a:rPr lang="en-GB" sz="1600" dirty="0" smtClean="0"/>
              <a:t>You do not need to read these if you have completed full protocol and GCP training. </a:t>
            </a:r>
          </a:p>
          <a:p>
            <a:endParaRPr lang="en-GB" sz="1600" dirty="0" smtClean="0"/>
          </a:p>
          <a:p>
            <a:pPr marL="285750" indent="-285750">
              <a:buFont typeface="Arial" panose="020B0604020202020204" pitchFamily="34" charset="0"/>
              <a:buChar char="•"/>
            </a:pPr>
            <a:r>
              <a:rPr lang="en-GB" sz="1600" dirty="0" smtClean="0"/>
              <a:t>Once you have read the relevant materials, please sign the </a:t>
            </a:r>
            <a:r>
              <a:rPr lang="en-GB" sz="1600" b="1" dirty="0" smtClean="0"/>
              <a:t>Investigator Training Log</a:t>
            </a:r>
            <a:r>
              <a:rPr lang="en-GB" sz="1600" dirty="0" smtClean="0"/>
              <a:t> and document which materials you read. </a:t>
            </a:r>
            <a:endParaRPr lang="en-GB" sz="1600" dirty="0"/>
          </a:p>
        </p:txBody>
      </p:sp>
      <p:graphicFrame>
        <p:nvGraphicFramePr>
          <p:cNvPr id="7" name="Table 6"/>
          <p:cNvGraphicFramePr>
            <a:graphicFrameLocks noGrp="1"/>
          </p:cNvGraphicFramePr>
          <p:nvPr>
            <p:extLst>
              <p:ext uri="{D42A27DB-BD31-4B8C-83A1-F6EECF244321}">
                <p14:modId xmlns:p14="http://schemas.microsoft.com/office/powerpoint/2010/main" val="3118495067"/>
              </p:ext>
            </p:extLst>
          </p:nvPr>
        </p:nvGraphicFramePr>
        <p:xfrm>
          <a:off x="1242165" y="1446585"/>
          <a:ext cx="6934681" cy="3697133"/>
        </p:xfrm>
        <a:graphic>
          <a:graphicData uri="http://schemas.openxmlformats.org/drawingml/2006/table">
            <a:tbl>
              <a:tblPr firstRow="1" bandRow="1">
                <a:tableStyleId>{5C22544A-7EE6-4342-B048-85BDC9FD1C3A}</a:tableStyleId>
              </a:tblPr>
              <a:tblGrid>
                <a:gridCol w="2353688">
                  <a:extLst>
                    <a:ext uri="{9D8B030D-6E8A-4147-A177-3AD203B41FA5}">
                      <a16:colId xmlns:a16="http://schemas.microsoft.com/office/drawing/2014/main" val="3041557198"/>
                    </a:ext>
                  </a:extLst>
                </a:gridCol>
                <a:gridCol w="4580993">
                  <a:extLst>
                    <a:ext uri="{9D8B030D-6E8A-4147-A177-3AD203B41FA5}">
                      <a16:colId xmlns:a16="http://schemas.microsoft.com/office/drawing/2014/main" val="3279287701"/>
                    </a:ext>
                  </a:extLst>
                </a:gridCol>
              </a:tblGrid>
              <a:tr h="626370">
                <a:tc>
                  <a:txBody>
                    <a:bodyPr/>
                    <a:lstStyle/>
                    <a:p>
                      <a:r>
                        <a:rPr lang="en-GB" sz="1600" dirty="0" smtClean="0"/>
                        <a:t>Targeted</a:t>
                      </a:r>
                      <a:r>
                        <a:rPr lang="en-GB" sz="1600" baseline="0" dirty="0" smtClean="0"/>
                        <a:t> training materials</a:t>
                      </a:r>
                      <a:endParaRPr lang="en-GB" sz="1600" dirty="0"/>
                    </a:p>
                  </a:txBody>
                  <a:tcPr/>
                </a:tc>
                <a:tc>
                  <a:txBody>
                    <a:bodyPr/>
                    <a:lstStyle/>
                    <a:p>
                      <a:r>
                        <a:rPr lang="en-GB" sz="1600" dirty="0" smtClean="0"/>
                        <a:t>Who needs</a:t>
                      </a:r>
                      <a:r>
                        <a:rPr lang="en-GB" sz="1600" baseline="0" dirty="0" smtClean="0"/>
                        <a:t> to read the targeted training? </a:t>
                      </a:r>
                      <a:endParaRPr lang="en-GB" sz="1600" dirty="0"/>
                    </a:p>
                  </a:txBody>
                  <a:tcPr/>
                </a:tc>
                <a:extLst>
                  <a:ext uri="{0D108BD9-81ED-4DB2-BD59-A6C34878D82A}">
                    <a16:rowId xmlns:a16="http://schemas.microsoft.com/office/drawing/2014/main" val="2896714479"/>
                  </a:ext>
                </a:extLst>
              </a:tr>
              <a:tr h="715851">
                <a:tc>
                  <a:txBody>
                    <a:bodyPr/>
                    <a:lstStyle/>
                    <a:p>
                      <a:r>
                        <a:rPr lang="en-GB" sz="1400" dirty="0" smtClean="0"/>
                        <a:t>Screening and Eligibility </a:t>
                      </a:r>
                      <a:endParaRPr lang="en-GB" sz="1400" dirty="0"/>
                    </a:p>
                  </a:txBody>
                  <a:tcPr/>
                </a:tc>
                <a:tc>
                  <a:txBody>
                    <a:bodyPr/>
                    <a:lstStyle/>
                    <a:p>
                      <a:r>
                        <a:rPr lang="en-GB" sz="1400" dirty="0" smtClean="0"/>
                        <a:t>Medically</a:t>
                      </a:r>
                      <a:r>
                        <a:rPr lang="en-GB" sz="1400" baseline="0" dirty="0" smtClean="0"/>
                        <a:t> qualified doctors who may be confirming eligibility but have not completed full protocol training and/or GCP training. </a:t>
                      </a:r>
                      <a:endParaRPr lang="en-GB" sz="1400" dirty="0"/>
                    </a:p>
                  </a:txBody>
                  <a:tcPr/>
                </a:tc>
                <a:extLst>
                  <a:ext uri="{0D108BD9-81ED-4DB2-BD59-A6C34878D82A}">
                    <a16:rowId xmlns:a16="http://schemas.microsoft.com/office/drawing/2014/main" val="1059788391"/>
                  </a:ext>
                </a:extLst>
              </a:tr>
              <a:tr h="715851">
                <a:tc>
                  <a:txBody>
                    <a:bodyPr/>
                    <a:lstStyle/>
                    <a:p>
                      <a:r>
                        <a:rPr lang="en-GB" sz="1400" dirty="0" smtClean="0"/>
                        <a:t>Prescribing</a:t>
                      </a:r>
                      <a:r>
                        <a:rPr lang="en-GB" sz="1400" baseline="0" dirty="0" smtClean="0"/>
                        <a:t> Mannitol/Hypertonic Saline</a:t>
                      </a:r>
                      <a:endParaRPr lang="en-GB" sz="1400" dirty="0"/>
                    </a:p>
                  </a:txBody>
                  <a:tcPr/>
                </a:tc>
                <a:tc>
                  <a:txBody>
                    <a:bodyPr/>
                    <a:lstStyle/>
                    <a:p>
                      <a:r>
                        <a:rPr lang="en-GB" sz="1400" dirty="0" smtClean="0"/>
                        <a:t>Anyone who</a:t>
                      </a:r>
                      <a:r>
                        <a:rPr lang="en-GB" sz="1400" baseline="0" dirty="0" smtClean="0"/>
                        <a:t> will be prescribing Mannitol/Hypertonic Saline but has not completed full protocol training and/or GCP training. </a:t>
                      </a:r>
                      <a:endParaRPr lang="en-GB" sz="1400" dirty="0"/>
                    </a:p>
                  </a:txBody>
                  <a:tcPr/>
                </a:tc>
                <a:extLst>
                  <a:ext uri="{0D108BD9-81ED-4DB2-BD59-A6C34878D82A}">
                    <a16:rowId xmlns:a16="http://schemas.microsoft.com/office/drawing/2014/main" val="3227413215"/>
                  </a:ext>
                </a:extLst>
              </a:tr>
              <a:tr h="507061">
                <a:tc>
                  <a:txBody>
                    <a:bodyPr/>
                    <a:lstStyle/>
                    <a:p>
                      <a:r>
                        <a:rPr lang="en-GB" sz="1400" dirty="0" smtClean="0"/>
                        <a:t>Informed Conse</a:t>
                      </a:r>
                      <a:r>
                        <a:rPr lang="en-GB" sz="1400" baseline="0" dirty="0" smtClean="0"/>
                        <a:t>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108596856"/>
                  </a:ext>
                </a:extLst>
              </a:tr>
              <a:tr h="507061">
                <a:tc>
                  <a:txBody>
                    <a:bodyPr/>
                    <a:lstStyle/>
                    <a:p>
                      <a:r>
                        <a:rPr lang="en-GB" sz="1400" dirty="0" smtClean="0"/>
                        <a:t>Data Collection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40479334"/>
                  </a:ext>
                </a:extLst>
              </a:tr>
              <a:tr h="571403">
                <a:tc>
                  <a:txBody>
                    <a:bodyPr/>
                    <a:lstStyle/>
                    <a:p>
                      <a:r>
                        <a:rPr lang="en-GB" sz="1400" dirty="0" smtClean="0"/>
                        <a:t>SAE</a:t>
                      </a:r>
                      <a:r>
                        <a:rPr lang="en-GB" sz="1400" baseline="0" dirty="0" smtClean="0"/>
                        <a:t> assessment GCP</a:t>
                      </a:r>
                      <a:endParaRPr lang="en-GB" sz="1400" dirty="0"/>
                    </a:p>
                  </a:txBody>
                  <a:tcPr/>
                </a:tc>
                <a:tc>
                  <a:txBody>
                    <a:bodyPr/>
                    <a:lstStyle/>
                    <a:p>
                      <a:r>
                        <a:rPr lang="en-GB" sz="1400" dirty="0" smtClean="0"/>
                        <a:t>Has</a:t>
                      </a:r>
                      <a:r>
                        <a:rPr lang="en-GB" sz="1400" baseline="0" dirty="0" smtClean="0"/>
                        <a:t> received full protocol training but has not completed full GCP training. </a:t>
                      </a:r>
                      <a:endParaRPr lang="en-GB" sz="1400" dirty="0"/>
                    </a:p>
                  </a:txBody>
                  <a:tcPr/>
                </a:tc>
                <a:extLst>
                  <a:ext uri="{0D108BD9-81ED-4DB2-BD59-A6C34878D82A}">
                    <a16:rowId xmlns:a16="http://schemas.microsoft.com/office/drawing/2014/main" val="2057475575"/>
                  </a:ext>
                </a:extLst>
              </a:tr>
            </a:tbl>
          </a:graphicData>
        </a:graphic>
      </p:graphicFrame>
    </p:spTree>
    <p:extLst>
      <p:ext uri="{BB962C8B-B14F-4D97-AF65-F5344CB8AC3E}">
        <p14:creationId xmlns:p14="http://schemas.microsoft.com/office/powerpoint/2010/main" val="38232701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3593" y="624399"/>
            <a:ext cx="7010970" cy="648816"/>
          </a:xfrm>
        </p:spPr>
        <p:txBody>
          <a:bodyPr/>
          <a:lstStyle/>
          <a:p>
            <a:r>
              <a:rPr lang="en-US" dirty="0" smtClean="0"/>
              <a:t>Training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8352368" cy="4401205"/>
          </a:xfrm>
          <a:prstGeom prst="rect">
            <a:avLst/>
          </a:prstGeom>
          <a:noFill/>
        </p:spPr>
        <p:txBody>
          <a:bodyPr wrap="square" rtlCol="0">
            <a:spAutoFit/>
          </a:bodyPr>
          <a:lstStyle/>
          <a:p>
            <a:pPr marL="285750" indent="-285750">
              <a:buFont typeface="Arial" panose="020B0604020202020204" pitchFamily="34" charset="0"/>
              <a:buChar char="•"/>
            </a:pPr>
            <a:r>
              <a:rPr lang="en-GB" sz="2200" dirty="0" smtClean="0"/>
              <a:t>The PI is responsible for ensuring all trial staff are appropriately trained for their delegated roles.</a:t>
            </a:r>
          </a:p>
          <a:p>
            <a:pPr marL="285750" indent="-285750">
              <a:buFont typeface="Arial" panose="020B0604020202020204" pitchFamily="34" charset="0"/>
              <a:buChar char="•"/>
            </a:pPr>
            <a:r>
              <a:rPr lang="en-GB" sz="2200" dirty="0" smtClean="0"/>
              <a:t>Once relevant training has been completed, all trial staff should sign the </a:t>
            </a:r>
            <a:r>
              <a:rPr lang="en-GB" sz="2200" b="1" dirty="0" smtClean="0"/>
              <a:t>Investigator Training </a:t>
            </a:r>
            <a:r>
              <a:rPr lang="en-GB" sz="2200" b="1" dirty="0"/>
              <a:t>L</a:t>
            </a:r>
            <a:r>
              <a:rPr lang="en-GB" sz="2200" b="1" dirty="0" smtClean="0"/>
              <a:t>og</a:t>
            </a:r>
            <a:r>
              <a:rPr lang="en-GB" sz="2200" dirty="0" smtClean="0"/>
              <a:t> and </a:t>
            </a:r>
            <a:r>
              <a:rPr lang="en-GB" sz="2200" b="1" dirty="0" smtClean="0"/>
              <a:t>Delegation Log </a:t>
            </a:r>
            <a:r>
              <a:rPr lang="en-GB" sz="2200" dirty="0" smtClean="0"/>
              <a:t>(if applicable), and a copy should be sent to the WCTU. </a:t>
            </a:r>
          </a:p>
          <a:p>
            <a:pPr marL="285750" indent="-285750">
              <a:buFont typeface="Arial" panose="020B0604020202020204" pitchFamily="34" charset="0"/>
              <a:buChar char="•"/>
            </a:pPr>
            <a:r>
              <a:rPr lang="en-GB" sz="2200" dirty="0" smtClean="0"/>
              <a:t>CV and GCP certificate for PI.</a:t>
            </a:r>
          </a:p>
          <a:p>
            <a:pPr marL="285750" indent="-285750">
              <a:buFont typeface="Arial" panose="020B0604020202020204" pitchFamily="34" charset="0"/>
              <a:buChar char="•"/>
            </a:pPr>
            <a:r>
              <a:rPr lang="en-GB" sz="2200" dirty="0" smtClean="0"/>
              <a:t>New </a:t>
            </a:r>
            <a:r>
              <a:rPr lang="en-GB" sz="2200" dirty="0"/>
              <a:t>staff members may be trained prior to performing any trial-related activities by someone at site who has already been trained, or by the WCTU</a:t>
            </a:r>
            <a:r>
              <a:rPr lang="en-GB" sz="2200" dirty="0" smtClean="0"/>
              <a:t>. Please contact the WCTU for up-to-date SIV slides.  </a:t>
            </a:r>
          </a:p>
          <a:p>
            <a:pPr marL="285750" indent="-285750">
              <a:buFont typeface="Arial" panose="020B0604020202020204" pitchFamily="34" charset="0"/>
              <a:buChar char="•"/>
            </a:pPr>
            <a:r>
              <a:rPr lang="en-GB" sz="2200" dirty="0"/>
              <a:t>Further training may be available following substantial amendments or at the request of site</a:t>
            </a:r>
          </a:p>
          <a:p>
            <a:endParaRPr lang="en-GB" sz="2000" dirty="0" smtClean="0"/>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43</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0140">
            <a:off x="2315687" y="769320"/>
            <a:ext cx="3895365" cy="2531807"/>
          </a:xfrm>
          <a:prstGeom prst="rect">
            <a:avLst/>
          </a:prstGeom>
        </p:spPr>
      </p:pic>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99269" y="2197408"/>
            <a:ext cx="2992135" cy="2585323"/>
          </a:xfrm>
          <a:prstGeom prst="rect">
            <a:avLst/>
          </a:prstGeom>
          <a:noFill/>
        </p:spPr>
        <p:txBody>
          <a:bodyPr wrap="square" rtlCol="0">
            <a:spAutoFit/>
          </a:bodyPr>
          <a:lstStyle/>
          <a:p>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44</a:t>
            </a:r>
            <a:endParaRPr lang="en-GB" dirty="0"/>
          </a:p>
        </p:txBody>
      </p:sp>
      <p:pic>
        <p:nvPicPr>
          <p:cNvPr id="3" name="Picture 2"/>
          <p:cNvPicPr>
            <a:picLocks noChangeAspect="1"/>
          </p:cNvPicPr>
          <p:nvPr/>
        </p:nvPicPr>
        <p:blipFill>
          <a:blip r:embed="rId5"/>
          <a:stretch>
            <a:fillRect/>
          </a:stretch>
        </p:blipFill>
        <p:spPr>
          <a:xfrm>
            <a:off x="1972211" y="2631702"/>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6"/>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604985"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21302">
            <a:off x="1252459" y="622640"/>
            <a:ext cx="3893441" cy="2299191"/>
          </a:xfrm>
          <a:prstGeom prst="rect">
            <a:avLst/>
          </a:prstGeom>
        </p:spPr>
      </p:pic>
      <p:pic>
        <p:nvPicPr>
          <p:cNvPr id="26" name="Picture 25"/>
          <p:cNvPicPr>
            <a:picLocks noChangeAspect="1"/>
          </p:cNvPicPr>
          <p:nvPr/>
        </p:nvPicPr>
        <p:blipFill>
          <a:blip r:embed="rId9"/>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45</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581463"/>
            <a:ext cx="8352810" cy="4719584"/>
          </a:xfrm>
        </p:spPr>
        <p:txBody>
          <a:bodyPr/>
          <a:lstStyle/>
          <a:p>
            <a:pPr marL="457200" indent="-457200">
              <a:buFont typeface="Arial" panose="020B0604020202020204" pitchFamily="34" charset="0"/>
              <a:buChar char="•"/>
            </a:pPr>
            <a:r>
              <a:rPr lang="en-GB" sz="2800" dirty="0"/>
              <a:t>Bespoke online database </a:t>
            </a:r>
          </a:p>
          <a:p>
            <a:pPr marL="457200" indent="-457200">
              <a:buFont typeface="Arial" panose="020B0604020202020204" pitchFamily="34" charset="0"/>
              <a:buChar char="•"/>
            </a:pPr>
            <a:r>
              <a:rPr lang="en-GB" sz="2800" dirty="0" smtClean="0"/>
              <a:t>Log ins will be provided to individual trial staff once appropriate training has been completed. </a:t>
            </a:r>
          </a:p>
          <a:p>
            <a:pPr marL="457200" indent="-457200">
              <a:buFont typeface="Arial" panose="020B0604020202020204" pitchFamily="34" charset="0"/>
              <a:buChar char="•"/>
            </a:pPr>
            <a:r>
              <a:rPr lang="en-GB" sz="2800" dirty="0" smtClean="0"/>
              <a:t>User </a:t>
            </a:r>
            <a:r>
              <a:rPr lang="en-GB" sz="2800" dirty="0"/>
              <a:t>ID to be provided by email following ‘green light’ approval to begin recruitment. Password will be provided over the telephone</a:t>
            </a:r>
          </a:p>
          <a:p>
            <a:pPr marL="457200" indent="-457200">
              <a:buFont typeface="Arial" panose="020B0604020202020204" pitchFamily="34" charset="0"/>
              <a:buChar char="•"/>
            </a:pPr>
            <a:r>
              <a:rPr lang="en-GB" sz="2800" dirty="0"/>
              <a:t>Training version of database to be made available to sites to practice and gain familiarity of the system</a:t>
            </a:r>
          </a:p>
          <a:p>
            <a:pPr marL="457200" indent="-457200">
              <a:buFont typeface="Arial" panose="020B0604020202020204" pitchFamily="34" charset="0"/>
              <a:buChar char="•"/>
            </a:pPr>
            <a:r>
              <a:rPr lang="en-GB" sz="2800" dirty="0" smtClean="0"/>
              <a:t>Paper CRFs can be used as a back up in cases where there are issues logging in to the online database. </a:t>
            </a:r>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46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367624"/>
            <a:ext cx="6192763" cy="648816"/>
          </a:xfrm>
        </p:spPr>
        <p:txBody>
          <a:bodyPr/>
          <a:lstStyle/>
          <a:p>
            <a:r>
              <a:rPr lang="en-GB" dirty="0" smtClean="0"/>
              <a:t>Data Collection - CRFs</a:t>
            </a:r>
            <a:endParaRPr lang="en-GB" dirty="0"/>
          </a:p>
        </p:txBody>
      </p:sp>
      <p:sp>
        <p:nvSpPr>
          <p:cNvPr id="4" name="TextBox 3"/>
          <p:cNvSpPr txBox="1"/>
          <p:nvPr/>
        </p:nvSpPr>
        <p:spPr>
          <a:xfrm>
            <a:off x="7981793" y="6439678"/>
            <a:ext cx="1047907" cy="369332"/>
          </a:xfrm>
          <a:prstGeom prst="rect">
            <a:avLst/>
          </a:prstGeom>
          <a:noFill/>
        </p:spPr>
        <p:txBody>
          <a:bodyPr wrap="square" rtlCol="0">
            <a:spAutoFit/>
          </a:bodyPr>
          <a:lstStyle/>
          <a:p>
            <a:r>
              <a:rPr lang="en-GB" dirty="0" smtClean="0"/>
              <a:t>Slide 47</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840919493"/>
              </p:ext>
            </p:extLst>
          </p:nvPr>
        </p:nvGraphicFramePr>
        <p:xfrm>
          <a:off x="776008" y="1108520"/>
          <a:ext cx="7205785" cy="5331158"/>
        </p:xfrm>
        <a:graphic>
          <a:graphicData uri="http://schemas.openxmlformats.org/drawingml/2006/table">
            <a:tbl>
              <a:tblPr firstRow="1" firstCol="1" bandRow="1">
                <a:tableStyleId>{5C22544A-7EE6-4342-B048-85BDC9FD1C3A}</a:tableStyleId>
              </a:tblPr>
              <a:tblGrid>
                <a:gridCol w="1281136">
                  <a:extLst>
                    <a:ext uri="{9D8B030D-6E8A-4147-A177-3AD203B41FA5}">
                      <a16:colId xmlns:a16="http://schemas.microsoft.com/office/drawing/2014/main" val="2699986667"/>
                    </a:ext>
                  </a:extLst>
                </a:gridCol>
                <a:gridCol w="985703">
                  <a:extLst>
                    <a:ext uri="{9D8B030D-6E8A-4147-A177-3AD203B41FA5}">
                      <a16:colId xmlns:a16="http://schemas.microsoft.com/office/drawing/2014/main" val="74484195"/>
                    </a:ext>
                  </a:extLst>
                </a:gridCol>
                <a:gridCol w="985008">
                  <a:extLst>
                    <a:ext uri="{9D8B030D-6E8A-4147-A177-3AD203B41FA5}">
                      <a16:colId xmlns:a16="http://schemas.microsoft.com/office/drawing/2014/main" val="792832149"/>
                    </a:ext>
                  </a:extLst>
                </a:gridCol>
                <a:gridCol w="886994">
                  <a:extLst>
                    <a:ext uri="{9D8B030D-6E8A-4147-A177-3AD203B41FA5}">
                      <a16:colId xmlns:a16="http://schemas.microsoft.com/office/drawing/2014/main" val="2856479390"/>
                    </a:ext>
                  </a:extLst>
                </a:gridCol>
                <a:gridCol w="689576">
                  <a:extLst>
                    <a:ext uri="{9D8B030D-6E8A-4147-A177-3AD203B41FA5}">
                      <a16:colId xmlns:a16="http://schemas.microsoft.com/office/drawing/2014/main" val="1517867436"/>
                    </a:ext>
                  </a:extLst>
                </a:gridCol>
                <a:gridCol w="792456">
                  <a:extLst>
                    <a:ext uri="{9D8B030D-6E8A-4147-A177-3AD203B41FA5}">
                      <a16:colId xmlns:a16="http://schemas.microsoft.com/office/drawing/2014/main" val="1291270382"/>
                    </a:ext>
                  </a:extLst>
                </a:gridCol>
                <a:gridCol w="792456">
                  <a:extLst>
                    <a:ext uri="{9D8B030D-6E8A-4147-A177-3AD203B41FA5}">
                      <a16:colId xmlns:a16="http://schemas.microsoft.com/office/drawing/2014/main" val="3250440713"/>
                    </a:ext>
                  </a:extLst>
                </a:gridCol>
                <a:gridCol w="792456">
                  <a:extLst>
                    <a:ext uri="{9D8B030D-6E8A-4147-A177-3AD203B41FA5}">
                      <a16:colId xmlns:a16="http://schemas.microsoft.com/office/drawing/2014/main" val="3149864544"/>
                    </a:ext>
                  </a:extLst>
                </a:gridCol>
              </a:tblGrid>
              <a:tr h="188899">
                <a:tc rowSpan="2">
                  <a:txBody>
                    <a:bodyPr/>
                    <a:lstStyle/>
                    <a:p>
                      <a:pPr>
                        <a:lnSpc>
                          <a:spcPct val="107000"/>
                        </a:lnSpc>
                        <a:spcAft>
                          <a:spcPts val="0"/>
                        </a:spcAft>
                      </a:pPr>
                      <a:r>
                        <a:rPr lang="en-GB" sz="1100" dirty="0">
                          <a:effectLst/>
                        </a:rPr>
                        <a:t>Case Report Forms</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gridSpan="7">
                  <a:txBody>
                    <a:bodyPr/>
                    <a:lstStyle/>
                    <a:p>
                      <a:pPr algn="ctr">
                        <a:lnSpc>
                          <a:spcPct val="107000"/>
                        </a:lnSpc>
                        <a:spcAft>
                          <a:spcPts val="0"/>
                        </a:spcAft>
                      </a:pPr>
                      <a:r>
                        <a:rPr lang="en-GB" sz="900">
                          <a:effectLst/>
                        </a:rPr>
                        <a:t>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39175591"/>
                  </a:ext>
                </a:extLst>
              </a:tr>
              <a:tr h="338744">
                <a:tc vMerge="1">
                  <a:txBody>
                    <a:bodyPr/>
                    <a:lstStyle/>
                    <a:p>
                      <a:endParaRPr lang="en-GB"/>
                    </a:p>
                  </a:txBody>
                  <a:tcPr/>
                </a:tc>
                <a:tc>
                  <a:txBody>
                    <a:bodyPr/>
                    <a:lstStyle/>
                    <a:p>
                      <a:pPr algn="ctr">
                        <a:lnSpc>
                          <a:spcPct val="107000"/>
                        </a:lnSpc>
                        <a:spcAft>
                          <a:spcPts val="0"/>
                        </a:spcAft>
                      </a:pPr>
                      <a:r>
                        <a:rPr lang="en-GB" sz="900">
                          <a:effectLst/>
                        </a:rPr>
                        <a:t>Pre 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Randomisation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Hospital stay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3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6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12 months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9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253625411"/>
                  </a:ext>
                </a:extLst>
              </a:tr>
              <a:tr h="301074">
                <a:tc>
                  <a:txBody>
                    <a:bodyPr/>
                    <a:lstStyle/>
                    <a:p>
                      <a:pPr>
                        <a:lnSpc>
                          <a:spcPct val="107000"/>
                        </a:lnSpc>
                        <a:spcAft>
                          <a:spcPts val="0"/>
                        </a:spcAft>
                      </a:pPr>
                      <a:r>
                        <a:rPr lang="en-GB" sz="800">
                          <a:effectLst/>
                        </a:rPr>
                        <a:t>Screening and Eligibility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23356384"/>
                  </a:ext>
                </a:extLst>
              </a:tr>
              <a:tr h="216183">
                <a:tc>
                  <a:txBody>
                    <a:bodyPr/>
                    <a:lstStyle/>
                    <a:p>
                      <a:pPr>
                        <a:lnSpc>
                          <a:spcPct val="107000"/>
                        </a:lnSpc>
                        <a:spcAft>
                          <a:spcPts val="0"/>
                        </a:spcAft>
                      </a:pPr>
                      <a:r>
                        <a:rPr lang="en-GB" sz="800">
                          <a:effectLst/>
                        </a:rPr>
                        <a:t>Informed Consent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605450077"/>
                  </a:ext>
                </a:extLst>
              </a:tr>
              <a:tr h="216183">
                <a:tc>
                  <a:txBody>
                    <a:bodyPr/>
                    <a:lstStyle/>
                    <a:p>
                      <a:pPr>
                        <a:lnSpc>
                          <a:spcPct val="107000"/>
                        </a:lnSpc>
                        <a:spcAft>
                          <a:spcPts val="0"/>
                        </a:spcAft>
                      </a:pPr>
                      <a:r>
                        <a:rPr lang="en-GB" sz="800" dirty="0">
                          <a:effectLst/>
                        </a:rPr>
                        <a:t>Randomisation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9148692"/>
                  </a:ext>
                </a:extLst>
              </a:tr>
              <a:tr h="451611">
                <a:tc>
                  <a:txBody>
                    <a:bodyPr/>
                    <a:lstStyle/>
                    <a:p>
                      <a:pPr>
                        <a:lnSpc>
                          <a:spcPct val="107000"/>
                        </a:lnSpc>
                        <a:spcAft>
                          <a:spcPts val="0"/>
                        </a:spcAft>
                      </a:pPr>
                      <a:r>
                        <a:rPr lang="en-GB" sz="800">
                          <a:effectLst/>
                        </a:rPr>
                        <a:t>Patient and Legal Representative Identifiers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397863517"/>
                  </a:ext>
                </a:extLst>
              </a:tr>
              <a:tr h="181202">
                <a:tc>
                  <a:txBody>
                    <a:bodyPr/>
                    <a:lstStyle/>
                    <a:p>
                      <a:pPr>
                        <a:lnSpc>
                          <a:spcPct val="107000"/>
                        </a:lnSpc>
                        <a:spcAft>
                          <a:spcPts val="0"/>
                        </a:spcAft>
                      </a:pPr>
                      <a:r>
                        <a:rPr lang="en-GB" sz="800">
                          <a:effectLst/>
                        </a:rPr>
                        <a:t>Baseline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498831135"/>
                  </a:ext>
                </a:extLst>
              </a:tr>
              <a:tr h="301074">
                <a:tc>
                  <a:txBody>
                    <a:bodyPr/>
                    <a:lstStyle/>
                    <a:p>
                      <a:pPr>
                        <a:lnSpc>
                          <a:spcPct val="107000"/>
                        </a:lnSpc>
                        <a:spcAft>
                          <a:spcPts val="0"/>
                        </a:spcAft>
                      </a:pPr>
                      <a:r>
                        <a:rPr lang="en-GB" sz="800">
                          <a:effectLst/>
                        </a:rPr>
                        <a:t>Study Drug Administration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367618328"/>
                  </a:ext>
                </a:extLst>
              </a:tr>
              <a:tr h="181202">
                <a:tc>
                  <a:txBody>
                    <a:bodyPr/>
                    <a:lstStyle/>
                    <a:p>
                      <a:pPr>
                        <a:lnSpc>
                          <a:spcPct val="107000"/>
                        </a:lnSpc>
                        <a:spcAft>
                          <a:spcPts val="0"/>
                        </a:spcAft>
                      </a:pPr>
                      <a:r>
                        <a:rPr lang="en-GB" sz="800">
                          <a:effectLst/>
                        </a:rPr>
                        <a:t>ICP Monitoring</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83665663"/>
                  </a:ext>
                </a:extLst>
              </a:tr>
              <a:tr h="181202">
                <a:tc>
                  <a:txBody>
                    <a:bodyPr/>
                    <a:lstStyle/>
                    <a:p>
                      <a:pPr>
                        <a:lnSpc>
                          <a:spcPct val="107000"/>
                        </a:lnSpc>
                        <a:spcAft>
                          <a:spcPts val="0"/>
                        </a:spcAft>
                      </a:pPr>
                      <a:r>
                        <a:rPr lang="en-GB" sz="800">
                          <a:effectLst/>
                        </a:rPr>
                        <a:t>Daily Data</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12470459"/>
                  </a:ext>
                </a:extLst>
              </a:tr>
              <a:tr h="301074">
                <a:tc>
                  <a:txBody>
                    <a:bodyPr/>
                    <a:lstStyle/>
                    <a:p>
                      <a:pPr>
                        <a:lnSpc>
                          <a:spcPct val="107000"/>
                        </a:lnSpc>
                        <a:spcAft>
                          <a:spcPts val="0"/>
                        </a:spcAft>
                      </a:pPr>
                      <a:r>
                        <a:rPr lang="en-GB" sz="800">
                          <a:effectLst/>
                        </a:rPr>
                        <a:t>Concomitant Treatments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16023392"/>
                  </a:ext>
                </a:extLst>
              </a:tr>
              <a:tr h="181202">
                <a:tc>
                  <a:txBody>
                    <a:bodyPr/>
                    <a:lstStyle/>
                    <a:p>
                      <a:pPr>
                        <a:lnSpc>
                          <a:spcPct val="107000"/>
                        </a:lnSpc>
                        <a:spcAft>
                          <a:spcPts val="0"/>
                        </a:spcAft>
                      </a:pPr>
                      <a:r>
                        <a:rPr lang="en-GB" sz="800">
                          <a:effectLst/>
                        </a:rPr>
                        <a:t>Critical Care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274235760"/>
                  </a:ext>
                </a:extLst>
              </a:tr>
              <a:tr h="181202">
                <a:tc>
                  <a:txBody>
                    <a:bodyPr/>
                    <a:lstStyle/>
                    <a:p>
                      <a:pPr>
                        <a:lnSpc>
                          <a:spcPct val="107000"/>
                        </a:lnSpc>
                        <a:spcAft>
                          <a:spcPts val="0"/>
                        </a:spcAft>
                      </a:pPr>
                      <a:r>
                        <a:rPr lang="en-GB" sz="800">
                          <a:effectLst/>
                        </a:rPr>
                        <a:t>Hospital Discharge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948385245"/>
                  </a:ext>
                </a:extLst>
              </a:tr>
              <a:tr h="301074">
                <a:tc>
                  <a:txBody>
                    <a:bodyPr/>
                    <a:lstStyle/>
                    <a:p>
                      <a:pPr>
                        <a:lnSpc>
                          <a:spcPct val="107000"/>
                        </a:lnSpc>
                        <a:spcAft>
                          <a:spcPts val="0"/>
                        </a:spcAft>
                      </a:pPr>
                      <a:r>
                        <a:rPr lang="en-GB" sz="800">
                          <a:effectLst/>
                        </a:rPr>
                        <a:t>Follow-up Day 90-360 (mortality)</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 </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069683502"/>
                  </a:ext>
                </a:extLst>
              </a:tr>
              <a:tr h="181202">
                <a:tc>
                  <a:txBody>
                    <a:bodyPr/>
                    <a:lstStyle/>
                    <a:p>
                      <a:pPr>
                        <a:lnSpc>
                          <a:spcPct val="107000"/>
                        </a:lnSpc>
                        <a:spcAft>
                          <a:spcPts val="0"/>
                        </a:spcAft>
                      </a:pPr>
                      <a:r>
                        <a:rPr lang="en-GB" sz="800">
                          <a:effectLst/>
                        </a:rPr>
                        <a:t>Serious Adverse Events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863321884"/>
                  </a:ext>
                </a:extLst>
              </a:tr>
              <a:tr h="181202">
                <a:tc>
                  <a:txBody>
                    <a:bodyPr/>
                    <a:lstStyle/>
                    <a:p>
                      <a:pPr>
                        <a:lnSpc>
                          <a:spcPct val="107000"/>
                        </a:lnSpc>
                        <a:spcAft>
                          <a:spcPts val="0"/>
                        </a:spcAft>
                      </a:pPr>
                      <a:r>
                        <a:rPr lang="en-GB" sz="800">
                          <a:effectLst/>
                        </a:rPr>
                        <a:t>Non-compliances</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071147552"/>
                  </a:ext>
                </a:extLst>
              </a:tr>
              <a:tr h="181202">
                <a:tc>
                  <a:txBody>
                    <a:bodyPr/>
                    <a:lstStyle/>
                    <a:p>
                      <a:pPr>
                        <a:lnSpc>
                          <a:spcPct val="107000"/>
                        </a:lnSpc>
                        <a:spcAft>
                          <a:spcPts val="0"/>
                        </a:spcAft>
                      </a:pPr>
                      <a:r>
                        <a:rPr lang="en-GB" sz="800">
                          <a:effectLst/>
                        </a:rPr>
                        <a:t>Withdrawal form</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989365017"/>
                  </a:ext>
                </a:extLst>
              </a:tr>
              <a:tr h="181202">
                <a:tc>
                  <a:txBody>
                    <a:bodyPr/>
                    <a:lstStyle/>
                    <a:p>
                      <a:pPr>
                        <a:lnSpc>
                          <a:spcPct val="107000"/>
                        </a:lnSpc>
                        <a:spcAft>
                          <a:spcPts val="0"/>
                        </a:spcAft>
                      </a:pPr>
                      <a:r>
                        <a:rPr lang="en-GB" sz="800">
                          <a:effectLst/>
                        </a:rPr>
                        <a:t>Death Information</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462875996"/>
                  </a:ext>
                </a:extLst>
              </a:tr>
              <a:tr h="301074">
                <a:tc>
                  <a:txBody>
                    <a:bodyPr/>
                    <a:lstStyle/>
                    <a:p>
                      <a:pPr>
                        <a:lnSpc>
                          <a:spcPct val="107000"/>
                        </a:lnSpc>
                        <a:spcAft>
                          <a:spcPts val="0"/>
                        </a:spcAft>
                      </a:pPr>
                      <a:r>
                        <a:rPr lang="en-GB" sz="800">
                          <a:effectLst/>
                        </a:rPr>
                        <a:t>3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541483939"/>
                  </a:ext>
                </a:extLst>
              </a:tr>
              <a:tr h="301074">
                <a:tc>
                  <a:txBody>
                    <a:bodyPr/>
                    <a:lstStyle/>
                    <a:p>
                      <a:pPr>
                        <a:lnSpc>
                          <a:spcPct val="107000"/>
                        </a:lnSpc>
                        <a:spcAft>
                          <a:spcPts val="0"/>
                        </a:spcAft>
                      </a:pPr>
                      <a:r>
                        <a:rPr lang="en-GB" sz="800">
                          <a:effectLst/>
                        </a:rPr>
                        <a:t>6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2319421149"/>
                  </a:ext>
                </a:extLst>
              </a:tr>
              <a:tr h="301074">
                <a:tc>
                  <a:txBody>
                    <a:bodyPr/>
                    <a:lstStyle/>
                    <a:p>
                      <a:pPr>
                        <a:lnSpc>
                          <a:spcPct val="107000"/>
                        </a:lnSpc>
                        <a:spcAft>
                          <a:spcPts val="0"/>
                        </a:spcAft>
                      </a:pPr>
                      <a:r>
                        <a:rPr lang="en-GB" sz="800">
                          <a:effectLst/>
                        </a:rPr>
                        <a:t>12 month follow-up questionnaire</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3834321088"/>
                  </a:ext>
                </a:extLst>
              </a:tr>
              <a:tr h="181202">
                <a:tc>
                  <a:txBody>
                    <a:bodyPr/>
                    <a:lstStyle/>
                    <a:p>
                      <a:pPr>
                        <a:lnSpc>
                          <a:spcPct val="107000"/>
                        </a:lnSpc>
                        <a:spcAft>
                          <a:spcPts val="0"/>
                        </a:spcAft>
                      </a:pPr>
                      <a:r>
                        <a:rPr lang="en-GB" sz="800">
                          <a:effectLst/>
                        </a:rPr>
                        <a:t>End of Trial</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a:effectLst/>
                        </a:rPr>
                        <a:t> </a:t>
                      </a:r>
                      <a:endParaRPr lang="en-GB" sz="1100">
                        <a:effectLst/>
                        <a:latin typeface="Calibri" panose="020F0502020204030204" pitchFamily="34" charset="0"/>
                        <a:ea typeface="MS Mincho"/>
                        <a:cs typeface="Times New Roman" panose="02020603050405020304" pitchFamily="18" charset="0"/>
                      </a:endParaRPr>
                    </a:p>
                  </a:txBody>
                  <a:tcPr marL="65466" marR="65466" marT="0" marB="0" anchor="ctr"/>
                </a:tc>
                <a:tc>
                  <a:txBody>
                    <a:bodyPr/>
                    <a:lstStyle/>
                    <a:p>
                      <a:pPr algn="ctr">
                        <a:lnSpc>
                          <a:spcPct val="107000"/>
                        </a:lnSpc>
                        <a:spcAft>
                          <a:spcPts val="0"/>
                        </a:spcAft>
                      </a:pPr>
                      <a:r>
                        <a:rPr lang="en-GB" sz="800" dirty="0">
                          <a:effectLst/>
                        </a:rPr>
                        <a:t>●</a:t>
                      </a:r>
                      <a:endParaRPr lang="en-GB" sz="1100" dirty="0">
                        <a:effectLst/>
                        <a:latin typeface="Calibri" panose="020F0502020204030204" pitchFamily="34" charset="0"/>
                        <a:ea typeface="MS Mincho"/>
                        <a:cs typeface="Times New Roman" panose="02020603050405020304" pitchFamily="18" charset="0"/>
                      </a:endParaRPr>
                    </a:p>
                  </a:txBody>
                  <a:tcPr marL="65466" marR="65466" marT="0" marB="0" anchor="ctr"/>
                </a:tc>
                <a:extLst>
                  <a:ext uri="{0D108BD9-81ED-4DB2-BD59-A6C34878D82A}">
                    <a16:rowId xmlns:a16="http://schemas.microsoft.com/office/drawing/2014/main" val="1781328399"/>
                  </a:ext>
                </a:extLst>
              </a:tr>
            </a:tbl>
          </a:graphicData>
        </a:graphic>
      </p:graphicFrame>
    </p:spTree>
    <p:extLst>
      <p:ext uri="{BB962C8B-B14F-4D97-AF65-F5344CB8AC3E}">
        <p14:creationId xmlns:p14="http://schemas.microsoft.com/office/powerpoint/2010/main" val="23856842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748728"/>
            <a:ext cx="8352810" cy="4469205"/>
          </a:xfrm>
        </p:spPr>
        <p:txBody>
          <a:bodyPr/>
          <a:lstStyle/>
          <a:p>
            <a:pPr marL="457200" indent="-457200">
              <a:buFont typeface="Arial" panose="020B0604020202020204" pitchFamily="34" charset="0"/>
              <a:buChar char="•"/>
            </a:pPr>
            <a:r>
              <a:rPr lang="en-GB" sz="2800" dirty="0" smtClean="0"/>
              <a:t>Informed consent should be obtained as soon as it is appropriate to do so i.e. usually </a:t>
            </a:r>
            <a:r>
              <a:rPr lang="en-GB" sz="2800" b="1" dirty="0" smtClean="0"/>
              <a:t>within 24 hours </a:t>
            </a:r>
            <a:r>
              <a:rPr lang="en-GB" sz="2800" dirty="0" smtClean="0"/>
              <a:t>of randomisation. </a:t>
            </a:r>
          </a:p>
          <a:p>
            <a:pPr marL="457200" indent="-457200">
              <a:buFont typeface="Arial" panose="020B0604020202020204" pitchFamily="34" charset="0"/>
              <a:buChar char="•"/>
            </a:pPr>
            <a:r>
              <a:rPr lang="en-GB" sz="2800" dirty="0" smtClean="0"/>
              <a:t>Informed Consent e-CRF should be completed </a:t>
            </a:r>
            <a:r>
              <a:rPr lang="en-GB" sz="2800" b="1" dirty="0" smtClean="0"/>
              <a:t>within 3 days</a:t>
            </a:r>
            <a:r>
              <a:rPr lang="en-GB" sz="2800" dirty="0" smtClean="0"/>
              <a:t> of randomisation.</a:t>
            </a:r>
          </a:p>
          <a:p>
            <a:pPr marL="457200" indent="-457200">
              <a:buFont typeface="Arial" panose="020B0604020202020204" pitchFamily="34" charset="0"/>
              <a:buChar char="•"/>
            </a:pPr>
            <a:r>
              <a:rPr lang="en-GB" sz="2800" dirty="0" smtClean="0"/>
              <a:t>This form should be completed </a:t>
            </a:r>
            <a:r>
              <a:rPr lang="en-GB" sz="2800" u="sng" dirty="0" smtClean="0"/>
              <a:t>before</a:t>
            </a:r>
            <a:r>
              <a:rPr lang="en-GB" sz="2800" dirty="0" smtClean="0"/>
              <a:t> the patient identifiers form. </a:t>
            </a: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Informed Consent </a:t>
            </a:r>
            <a:r>
              <a:rPr lang="en-GB" dirty="0" err="1" smtClean="0"/>
              <a:t>eCRF</a:t>
            </a:r>
            <a:endParaRPr lang="en-GB" dirty="0"/>
          </a:p>
        </p:txBody>
      </p:sp>
      <p:sp>
        <p:nvSpPr>
          <p:cNvPr id="4" name="TextBox 3"/>
          <p:cNvSpPr txBox="1"/>
          <p:nvPr/>
        </p:nvSpPr>
        <p:spPr>
          <a:xfrm>
            <a:off x="8087360" y="6439678"/>
            <a:ext cx="942340" cy="369332"/>
          </a:xfrm>
          <a:prstGeom prst="rect">
            <a:avLst/>
          </a:prstGeom>
          <a:noFill/>
        </p:spPr>
        <p:txBody>
          <a:bodyPr wrap="square" rtlCol="0">
            <a:spAutoFit/>
          </a:bodyPr>
          <a:lstStyle/>
          <a:p>
            <a:r>
              <a:rPr lang="en-GB" dirty="0" smtClean="0"/>
              <a:t>Slide 48</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30090721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lstStyle/>
          <a:p>
            <a:pPr marL="457200" indent="-457200">
              <a:buFont typeface="Arial" panose="020B0604020202020204" pitchFamily="34" charset="0"/>
              <a:buChar char="•"/>
            </a:pPr>
            <a:r>
              <a:rPr lang="en-GB" sz="2800" dirty="0" smtClean="0"/>
              <a:t>Recording routine clinical data</a:t>
            </a:r>
          </a:p>
          <a:p>
            <a:pPr marL="457200" indent="-457200">
              <a:buFont typeface="Arial" panose="020B0604020202020204" pitchFamily="34" charset="0"/>
              <a:buChar char="•"/>
            </a:pPr>
            <a:r>
              <a:rPr lang="en-GB" sz="2800" dirty="0" smtClean="0"/>
              <a:t>Forms should be completed as soon as possible following randomisation (within 14 days): </a:t>
            </a:r>
          </a:p>
          <a:p>
            <a:pPr marL="1200150" lvl="1" indent="-457200">
              <a:buFont typeface="Arial" panose="020B0604020202020204" pitchFamily="34" charset="0"/>
              <a:buChar char="•"/>
            </a:pPr>
            <a:r>
              <a:rPr lang="en-GB" dirty="0" smtClean="0"/>
              <a:t>Patient and Legal Representative Identifiers</a:t>
            </a:r>
            <a:r>
              <a:rPr lang="en-GB" dirty="0" smtClean="0">
                <a:solidFill>
                  <a:srgbClr val="FF0000"/>
                </a:solidFill>
              </a:rPr>
              <a:t> (</a:t>
            </a:r>
            <a:r>
              <a:rPr lang="en-GB" i="1" dirty="0" smtClean="0">
                <a:solidFill>
                  <a:srgbClr val="FF0000"/>
                </a:solidFill>
              </a:rPr>
              <a:t>NB</a:t>
            </a:r>
            <a:r>
              <a:rPr lang="en-GB" i="1" dirty="0" smtClean="0"/>
              <a:t> </a:t>
            </a:r>
            <a:r>
              <a:rPr lang="en-GB" i="1" dirty="0" smtClean="0">
                <a:solidFill>
                  <a:srgbClr val="FF0000"/>
                </a:solidFill>
              </a:rPr>
              <a:t>the informed consent form </a:t>
            </a:r>
            <a:r>
              <a:rPr lang="en-GB" i="1" u="sng" dirty="0" smtClean="0">
                <a:solidFill>
                  <a:srgbClr val="FF0000"/>
                </a:solidFill>
              </a:rPr>
              <a:t>MUST</a:t>
            </a:r>
            <a:r>
              <a:rPr lang="en-GB" i="1" dirty="0" smtClean="0">
                <a:solidFill>
                  <a:srgbClr val="FF0000"/>
                </a:solidFill>
              </a:rPr>
              <a:t> be completed before this form)</a:t>
            </a:r>
            <a:r>
              <a:rPr lang="en-GB" i="1" dirty="0" smtClean="0"/>
              <a:t>. </a:t>
            </a:r>
          </a:p>
          <a:p>
            <a:pPr marL="1200150" lvl="1" indent="-457200">
              <a:buFont typeface="Arial" panose="020B0604020202020204" pitchFamily="34" charset="0"/>
              <a:buChar char="•"/>
            </a:pPr>
            <a:r>
              <a:rPr lang="en-GB" dirty="0" smtClean="0"/>
              <a:t>Baseline</a:t>
            </a:r>
          </a:p>
          <a:p>
            <a:pPr marL="1200150" lvl="1" indent="-457200">
              <a:buFont typeface="Arial" panose="020B0604020202020204" pitchFamily="34" charset="0"/>
              <a:buChar char="•"/>
            </a:pPr>
            <a:r>
              <a:rPr lang="en-GB" dirty="0" smtClean="0"/>
              <a:t>Study drug administration – record doses given</a:t>
            </a:r>
          </a:p>
          <a:p>
            <a:pPr marL="1200150" lvl="1" indent="-457200">
              <a:buFont typeface="Arial" panose="020B0604020202020204" pitchFamily="34" charset="0"/>
              <a:buChar char="•"/>
            </a:pPr>
            <a:r>
              <a:rPr lang="en-GB" dirty="0" smtClean="0"/>
              <a:t>ICP Monitoring details</a:t>
            </a:r>
          </a:p>
          <a:p>
            <a:pPr marL="1200150" lvl="1" indent="-457200">
              <a:buFont typeface="Arial" panose="020B0604020202020204" pitchFamily="34" charset="0"/>
              <a:buChar char="•"/>
            </a:pPr>
            <a:r>
              <a:rPr lang="en-GB" dirty="0" smtClean="0"/>
              <a:t>Concomitant treatments – to be completed by discharge</a:t>
            </a:r>
            <a:r>
              <a:rPr lang="en-GB" dirty="0"/>
              <a:t> </a:t>
            </a:r>
            <a:r>
              <a:rPr lang="en-GB" dirty="0" smtClean="0"/>
              <a:t>from ICU</a:t>
            </a:r>
            <a:endParaRPr lang="en-GB" dirty="0"/>
          </a:p>
        </p:txBody>
      </p:sp>
      <p:sp>
        <p:nvSpPr>
          <p:cNvPr id="3" name="Text Placeholder 2"/>
          <p:cNvSpPr>
            <a:spLocks noGrp="1"/>
          </p:cNvSpPr>
          <p:nvPr>
            <p:ph type="body" sz="quarter" idx="10"/>
          </p:nvPr>
        </p:nvSpPr>
        <p:spPr>
          <a:xfrm>
            <a:off x="395536" y="476246"/>
            <a:ext cx="6192763" cy="648816"/>
          </a:xfrm>
        </p:spPr>
        <p:txBody>
          <a:bodyPr/>
          <a:lstStyle/>
          <a:p>
            <a:r>
              <a:rPr lang="en-GB" dirty="0" smtClean="0"/>
              <a:t>Data collection - </a:t>
            </a:r>
            <a:r>
              <a:rPr lang="en-GB" dirty="0" err="1" smtClean="0"/>
              <a:t>eCRFs</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49</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4882638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76249" y="627663"/>
            <a:ext cx="6192763" cy="648816"/>
          </a:xfrm>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1568794"/>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190298"/>
            <a:ext cx="8352810" cy="5266290"/>
          </a:xfrm>
        </p:spPr>
        <p:txBody>
          <a:bodyPr>
            <a:normAutofit/>
          </a:bodyPr>
          <a:lstStyle/>
          <a:p>
            <a:r>
              <a:rPr lang="en-GB" dirty="0" smtClean="0"/>
              <a:t>Routinely collected clinical data to be recorded: </a:t>
            </a:r>
          </a:p>
          <a:p>
            <a:pPr marL="457200" indent="-457200">
              <a:buFont typeface="Arial" panose="020B0604020202020204" pitchFamily="34" charset="0"/>
              <a:buChar char="•"/>
            </a:pPr>
            <a:r>
              <a:rPr lang="en-GB" dirty="0" smtClean="0"/>
              <a:t>Admission details </a:t>
            </a:r>
          </a:p>
          <a:p>
            <a:pPr marL="457200" indent="-457200">
              <a:buFont typeface="Arial" panose="020B0604020202020204" pitchFamily="34" charset="0"/>
              <a:buChar char="•"/>
            </a:pPr>
            <a:r>
              <a:rPr lang="en-GB" dirty="0" smtClean="0"/>
              <a:t>TBI details – mechanism, details of injury on head and other body systems, craniotomy/</a:t>
            </a:r>
            <a:r>
              <a:rPr lang="en-GB" dirty="0" err="1" smtClean="0"/>
              <a:t>craniectomy</a:t>
            </a:r>
            <a:endParaRPr lang="en-GB" dirty="0" smtClean="0"/>
          </a:p>
          <a:p>
            <a:pPr marL="457200" indent="-457200">
              <a:buFont typeface="Arial" panose="020B0604020202020204" pitchFamily="34" charset="0"/>
              <a:buChar char="•"/>
            </a:pPr>
            <a:r>
              <a:rPr lang="en-GB" dirty="0" smtClean="0"/>
              <a:t>Significant medical history</a:t>
            </a:r>
          </a:p>
          <a:p>
            <a:pPr marL="457200" indent="-457200">
              <a:buFont typeface="Arial" panose="020B0604020202020204" pitchFamily="34" charset="0"/>
              <a:buChar char="•"/>
            </a:pPr>
            <a:r>
              <a:rPr lang="en-GB" dirty="0" smtClean="0"/>
              <a:t>Concomitant medications</a:t>
            </a:r>
          </a:p>
          <a:p>
            <a:pPr marL="457200" indent="-457200">
              <a:buFont typeface="Arial" panose="020B0604020202020204" pitchFamily="34" charset="0"/>
              <a:buChar char="•"/>
            </a:pPr>
            <a:r>
              <a:rPr lang="en-GB" dirty="0" smtClean="0"/>
              <a:t>Pre-admission function</a:t>
            </a:r>
          </a:p>
          <a:p>
            <a:pPr marL="457200" indent="-457200">
              <a:buFont typeface="Arial" panose="020B0604020202020204" pitchFamily="34" charset="0"/>
              <a:buChar char="•"/>
            </a:pPr>
            <a:r>
              <a:rPr lang="en-GB" dirty="0" smtClean="0"/>
              <a:t>ICP prior to randomisation</a:t>
            </a:r>
          </a:p>
          <a:p>
            <a:pPr marL="457200" indent="-457200">
              <a:buFont typeface="Arial" panose="020B0604020202020204" pitchFamily="34" charset="0"/>
              <a:buChar char="•"/>
            </a:pPr>
            <a:r>
              <a:rPr lang="en-GB" dirty="0" smtClean="0"/>
              <a:t>Serum Sodium at randomisation </a:t>
            </a:r>
          </a:p>
          <a:p>
            <a:pPr marL="457200" indent="-457200">
              <a:buFont typeface="Arial" panose="020B0604020202020204" pitchFamily="34" charset="0"/>
              <a:buChar char="•"/>
            </a:pPr>
            <a:r>
              <a:rPr lang="en-GB" dirty="0"/>
              <a:t>H</a:t>
            </a:r>
            <a:r>
              <a:rPr lang="en-GB" dirty="0" smtClean="0"/>
              <a:t>yperosmolar therapy prior to randomisation</a:t>
            </a:r>
          </a:p>
          <a:p>
            <a:pPr marL="457200" indent="-457200">
              <a:buFont typeface="Arial" panose="020B0604020202020204" pitchFamily="34" charset="0"/>
              <a:buChar char="•"/>
            </a:pPr>
            <a:r>
              <a:rPr lang="en-GB" dirty="0" smtClean="0"/>
              <a:t>CT Scan appearance (routine scan prior to randomisation)</a:t>
            </a:r>
          </a:p>
          <a:p>
            <a:pPr marL="457200" indent="-457200">
              <a:buFont typeface="Arial" panose="020B0604020202020204" pitchFamily="34" charset="0"/>
              <a:buChar char="•"/>
            </a:pPr>
            <a:r>
              <a:rPr lang="en-GB" dirty="0" smtClean="0"/>
              <a:t>GCS</a:t>
            </a:r>
          </a:p>
          <a:p>
            <a:pPr marL="457200" indent="-457200">
              <a:buFont typeface="Arial" panose="020B0604020202020204" pitchFamily="34" charset="0"/>
              <a:buChar char="•"/>
            </a:pPr>
            <a:r>
              <a:rPr lang="en-GB" dirty="0" smtClean="0"/>
              <a:t>Pregnancy test (if applicable)</a:t>
            </a:r>
          </a:p>
          <a:p>
            <a:pPr marL="457200" indent="-457200">
              <a:buFont typeface="Arial" panose="020B0604020202020204" pitchFamily="34" charset="0"/>
              <a:buChar char="•"/>
            </a:pPr>
            <a:r>
              <a:rPr lang="en-GB" dirty="0" smtClean="0"/>
              <a:t>Demographics – </a:t>
            </a:r>
            <a:r>
              <a:rPr lang="en-GB" dirty="0" smtClean="0">
                <a:solidFill>
                  <a:srgbClr val="FF0000"/>
                </a:solidFill>
              </a:rPr>
              <a:t>do not enter date of birth on this form!</a:t>
            </a:r>
            <a:endParaRPr lang="en-GB" dirty="0">
              <a:solidFill>
                <a:srgbClr val="FF0000"/>
              </a:solidFill>
            </a:endParaRPr>
          </a:p>
          <a:p>
            <a:pPr marL="457200" indent="-457200">
              <a:buFont typeface="Arial" panose="020B0604020202020204" pitchFamily="34" charset="0"/>
              <a:buChar char="•"/>
            </a:pPr>
            <a:endParaRPr lang="en-GB" dirty="0" smtClean="0"/>
          </a:p>
        </p:txBody>
      </p:sp>
      <p:sp>
        <p:nvSpPr>
          <p:cNvPr id="3" name="Text Placeholder 2"/>
          <p:cNvSpPr>
            <a:spLocks noGrp="1"/>
          </p:cNvSpPr>
          <p:nvPr>
            <p:ph type="body" sz="quarter" idx="10"/>
          </p:nvPr>
        </p:nvSpPr>
        <p:spPr>
          <a:xfrm>
            <a:off x="395536" y="476246"/>
            <a:ext cx="8634164" cy="648816"/>
          </a:xfrm>
        </p:spPr>
        <p:txBody>
          <a:bodyPr/>
          <a:lstStyle/>
          <a:p>
            <a:r>
              <a:rPr lang="en-GB" dirty="0" smtClean="0"/>
              <a:t>Baseline </a:t>
            </a:r>
            <a:r>
              <a:rPr lang="en-GB" dirty="0" err="1" smtClean="0"/>
              <a:t>eCRF</a:t>
            </a:r>
            <a:endParaRPr lang="en-GB" dirty="0"/>
          </a:p>
        </p:txBody>
      </p:sp>
      <p:sp>
        <p:nvSpPr>
          <p:cNvPr id="4" name="TextBox 3"/>
          <p:cNvSpPr txBox="1"/>
          <p:nvPr/>
        </p:nvSpPr>
        <p:spPr>
          <a:xfrm>
            <a:off x="8077200" y="6439678"/>
            <a:ext cx="952500" cy="369332"/>
          </a:xfrm>
          <a:prstGeom prst="rect">
            <a:avLst/>
          </a:prstGeom>
          <a:noFill/>
        </p:spPr>
        <p:txBody>
          <a:bodyPr wrap="square" rtlCol="0">
            <a:spAutoFit/>
          </a:bodyPr>
          <a:lstStyle/>
          <a:p>
            <a:r>
              <a:rPr lang="en-GB" dirty="0" smtClean="0"/>
              <a:t>Slide 50</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36875291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pPr marL="457200" indent="-457200">
              <a:buFont typeface="Arial" panose="020B0604020202020204" pitchFamily="34" charset="0"/>
              <a:buChar char="•"/>
            </a:pPr>
            <a:r>
              <a:rPr lang="en-GB" sz="2800" dirty="0" smtClean="0"/>
              <a:t>Start on day 0 from time of randomisation (day 0 = day of randomisation) </a:t>
            </a:r>
          </a:p>
          <a:p>
            <a:pPr marL="457200" indent="-457200">
              <a:buFont typeface="Arial" panose="020B0604020202020204" pitchFamily="34" charset="0"/>
              <a:buChar char="•"/>
            </a:pPr>
            <a:r>
              <a:rPr lang="en-GB" sz="2800" dirty="0" smtClean="0"/>
              <a:t>The following measurements should be collected </a:t>
            </a:r>
            <a:r>
              <a:rPr lang="en-GB" sz="2800" b="1" dirty="0" smtClean="0"/>
              <a:t>hourly</a:t>
            </a:r>
            <a:r>
              <a:rPr lang="en-GB" sz="2800" dirty="0" smtClean="0"/>
              <a:t> whilst ICP is being monitored i.e. until bolt removed: </a:t>
            </a:r>
          </a:p>
          <a:p>
            <a:pPr marL="1200150" lvl="1" indent="-457200">
              <a:buFont typeface="Arial" panose="020B0604020202020204" pitchFamily="34" charset="0"/>
              <a:buChar char="•"/>
            </a:pPr>
            <a:r>
              <a:rPr lang="en-GB" dirty="0"/>
              <a:t>Intracranial </a:t>
            </a:r>
            <a:r>
              <a:rPr lang="en-GB" dirty="0" smtClean="0"/>
              <a:t>Pressure </a:t>
            </a:r>
            <a:r>
              <a:rPr lang="en-GB" dirty="0"/>
              <a:t>(ICP), </a:t>
            </a:r>
            <a:endParaRPr lang="en-GB" dirty="0" smtClean="0"/>
          </a:p>
          <a:p>
            <a:pPr marL="1200150" lvl="1" indent="-457200">
              <a:buFont typeface="Arial" panose="020B0604020202020204" pitchFamily="34" charset="0"/>
              <a:buChar char="•"/>
            </a:pPr>
            <a:r>
              <a:rPr lang="en-GB" dirty="0" smtClean="0"/>
              <a:t>Mean Arterial Pressure </a:t>
            </a:r>
            <a:r>
              <a:rPr lang="en-GB" dirty="0"/>
              <a:t>(MAP) </a:t>
            </a:r>
            <a:endParaRPr lang="en-GB" dirty="0" smtClean="0"/>
          </a:p>
          <a:p>
            <a:pPr marL="1200150" lvl="1" indent="-457200">
              <a:buFont typeface="Arial" panose="020B0604020202020204" pitchFamily="34" charset="0"/>
              <a:buChar char="•"/>
            </a:pPr>
            <a:r>
              <a:rPr lang="en-GB" dirty="0" smtClean="0"/>
              <a:t>Serum Sodium </a:t>
            </a:r>
          </a:p>
          <a:p>
            <a:pPr marL="457200" indent="-457200">
              <a:buFont typeface="Arial" panose="020B0604020202020204" pitchFamily="34" charset="0"/>
              <a:buChar char="•"/>
            </a:pPr>
            <a:r>
              <a:rPr lang="en-GB" sz="2800" dirty="0" smtClean="0"/>
              <a:t>Organ support recorded daily for duration of patient’s stay on critical care.</a:t>
            </a:r>
            <a:endParaRPr lang="en-GB" sz="2800" dirty="0"/>
          </a:p>
        </p:txBody>
      </p:sp>
      <p:sp>
        <p:nvSpPr>
          <p:cNvPr id="3" name="Text Placeholder 2"/>
          <p:cNvSpPr>
            <a:spLocks noGrp="1"/>
          </p:cNvSpPr>
          <p:nvPr>
            <p:ph type="body" sz="quarter" idx="10"/>
          </p:nvPr>
        </p:nvSpPr>
        <p:spPr>
          <a:xfrm>
            <a:off x="395536" y="615363"/>
            <a:ext cx="6192763" cy="648816"/>
          </a:xfrm>
        </p:spPr>
        <p:txBody>
          <a:bodyPr/>
          <a:lstStyle/>
          <a:p>
            <a:r>
              <a:rPr lang="en-GB" dirty="0" smtClean="0"/>
              <a:t>Daily Data Collection</a:t>
            </a:r>
            <a:endParaRPr lang="en-GB" dirty="0"/>
          </a:p>
        </p:txBody>
      </p:sp>
      <p:sp>
        <p:nvSpPr>
          <p:cNvPr id="4" name="TextBox 3"/>
          <p:cNvSpPr txBox="1"/>
          <p:nvPr/>
        </p:nvSpPr>
        <p:spPr>
          <a:xfrm>
            <a:off x="8067040" y="6439678"/>
            <a:ext cx="962660" cy="369332"/>
          </a:xfrm>
          <a:prstGeom prst="rect">
            <a:avLst/>
          </a:prstGeom>
          <a:noFill/>
        </p:spPr>
        <p:txBody>
          <a:bodyPr wrap="square" rtlCol="0">
            <a:spAutoFit/>
          </a:bodyPr>
          <a:lstStyle/>
          <a:p>
            <a:r>
              <a:rPr lang="en-GB" dirty="0" smtClean="0"/>
              <a:t>Slide 51</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13028433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5150835"/>
          </a:xfrm>
        </p:spPr>
        <p:txBody>
          <a:bodyPr/>
          <a:lstStyle/>
          <a:p>
            <a:r>
              <a:rPr lang="en-GB" sz="2800" dirty="0" smtClean="0"/>
              <a:t>To be completed in the database as and when required:</a:t>
            </a:r>
            <a:endParaRPr lang="en-GB" sz="2800" dirty="0"/>
          </a:p>
          <a:p>
            <a:pPr marL="457200" indent="-457200">
              <a:buFont typeface="Arial" panose="020B0604020202020204" pitchFamily="34" charset="0"/>
              <a:buChar char="•"/>
            </a:pPr>
            <a:r>
              <a:rPr lang="en-GB" sz="2800" dirty="0"/>
              <a:t>Critical Care Discharge Form</a:t>
            </a:r>
          </a:p>
          <a:p>
            <a:pPr marL="457200" indent="-457200">
              <a:buFont typeface="Arial" panose="020B0604020202020204" pitchFamily="34" charset="0"/>
              <a:buChar char="•"/>
            </a:pPr>
            <a:r>
              <a:rPr lang="en-GB" sz="2800" dirty="0"/>
              <a:t>Hospital Discharge </a:t>
            </a:r>
            <a:r>
              <a:rPr lang="en-GB" sz="2800" dirty="0" smtClean="0"/>
              <a:t>Form</a:t>
            </a:r>
            <a:endParaRPr lang="en-GB" sz="2800" dirty="0"/>
          </a:p>
          <a:p>
            <a:pPr marL="457200" indent="-457200">
              <a:buFont typeface="Arial" panose="020B0604020202020204" pitchFamily="34" charset="0"/>
              <a:buChar char="•"/>
            </a:pPr>
            <a:r>
              <a:rPr lang="en-GB" sz="2800" dirty="0"/>
              <a:t>Death Notification Form </a:t>
            </a:r>
            <a:endParaRPr lang="en-GB" sz="2800" dirty="0" smtClean="0"/>
          </a:p>
          <a:p>
            <a:pPr marL="457200" indent="-457200">
              <a:buFont typeface="Arial" panose="020B0604020202020204" pitchFamily="34" charset="0"/>
              <a:buChar char="•"/>
            </a:pPr>
            <a:r>
              <a:rPr lang="en-GB" sz="2800" dirty="0"/>
              <a:t>Withdrawal form</a:t>
            </a:r>
          </a:p>
          <a:p>
            <a:pPr marL="457200" indent="-457200">
              <a:buFont typeface="Arial" panose="020B0604020202020204" pitchFamily="34" charset="0"/>
              <a:buChar char="•"/>
            </a:pPr>
            <a:r>
              <a:rPr lang="en-GB" sz="2800" dirty="0" smtClean="0"/>
              <a:t>End of Trial – this should also be completed on paper and emailed to WCTU. </a:t>
            </a:r>
          </a:p>
          <a:p>
            <a:pPr marL="457200" indent="-457200">
              <a:buFont typeface="Arial" panose="020B0604020202020204" pitchFamily="34" charset="0"/>
              <a:buChar char="•"/>
            </a:pPr>
            <a:r>
              <a:rPr lang="en-GB" sz="2800" dirty="0" smtClean="0"/>
              <a:t>Protocol Non-compliance</a:t>
            </a:r>
          </a:p>
          <a:p>
            <a:pPr marL="457200" indent="-457200">
              <a:buFont typeface="Arial" panose="020B0604020202020204" pitchFamily="34" charset="0"/>
              <a:buChar char="•"/>
            </a:pPr>
            <a:endParaRPr lang="en-GB" sz="2800" dirty="0"/>
          </a:p>
          <a:p>
            <a:pPr marL="457200" indent="-457200">
              <a:buFont typeface="Arial" panose="020B0604020202020204" pitchFamily="34" charset="0"/>
              <a:buChar char="•"/>
            </a:pPr>
            <a:r>
              <a:rPr lang="en-GB" sz="2800" dirty="0" smtClean="0"/>
              <a:t>SAEs are </a:t>
            </a:r>
            <a:r>
              <a:rPr lang="en-GB" sz="2800" u="sng" dirty="0" smtClean="0"/>
              <a:t>paper forms </a:t>
            </a:r>
            <a:r>
              <a:rPr lang="en-GB" sz="2800" dirty="0" smtClean="0"/>
              <a:t>– complete and email to WCTU</a:t>
            </a:r>
          </a:p>
        </p:txBody>
      </p:sp>
      <p:sp>
        <p:nvSpPr>
          <p:cNvPr id="3" name="Text Placeholder 2"/>
          <p:cNvSpPr>
            <a:spLocks noGrp="1"/>
          </p:cNvSpPr>
          <p:nvPr>
            <p:ph type="body" sz="quarter" idx="10"/>
          </p:nvPr>
        </p:nvSpPr>
        <p:spPr>
          <a:xfrm>
            <a:off x="395462" y="800654"/>
            <a:ext cx="6192763" cy="648816"/>
          </a:xfrm>
        </p:spPr>
        <p:txBody>
          <a:bodyPr/>
          <a:lstStyle/>
          <a:p>
            <a:r>
              <a:rPr lang="en-GB" dirty="0" smtClean="0"/>
              <a:t>Other </a:t>
            </a:r>
            <a:r>
              <a:rPr lang="en-GB" dirty="0" err="1" smtClean="0"/>
              <a:t>eCRFs</a:t>
            </a:r>
            <a:endParaRPr lang="en-GB" dirty="0"/>
          </a:p>
        </p:txBody>
      </p:sp>
      <p:sp>
        <p:nvSpPr>
          <p:cNvPr id="4" name="TextBox 3"/>
          <p:cNvSpPr txBox="1"/>
          <p:nvPr/>
        </p:nvSpPr>
        <p:spPr>
          <a:xfrm>
            <a:off x="8097520" y="6439678"/>
            <a:ext cx="932180" cy="369332"/>
          </a:xfrm>
          <a:prstGeom prst="rect">
            <a:avLst/>
          </a:prstGeom>
          <a:noFill/>
        </p:spPr>
        <p:txBody>
          <a:bodyPr wrap="square" rtlCol="0">
            <a:spAutoFit/>
          </a:bodyPr>
          <a:lstStyle/>
          <a:p>
            <a:r>
              <a:rPr lang="en-GB" dirty="0" smtClean="0"/>
              <a:t>Slide 52</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Tree>
    <p:extLst>
      <p:ext uri="{BB962C8B-B14F-4D97-AF65-F5344CB8AC3E}">
        <p14:creationId xmlns:p14="http://schemas.microsoft.com/office/powerpoint/2010/main" val="205694948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Placeholder 2"/>
          <p:cNvSpPr>
            <a:spLocks noGrp="1"/>
          </p:cNvSpPr>
          <p:nvPr>
            <p:ph type="body" sz="quarter" idx="14"/>
          </p:nvPr>
        </p:nvSpPr>
        <p:spPr>
          <a:xfrm>
            <a:off x="395536" y="1449470"/>
            <a:ext cx="8352810" cy="1466449"/>
          </a:xfrm>
        </p:spPr>
        <p:txBody>
          <a:bodyPr/>
          <a:lstStyle/>
          <a:p>
            <a:pPr marL="457200" indent="-457200">
              <a:buFont typeface="Arial" panose="020B0604020202020204" pitchFamily="34" charset="0"/>
              <a:buChar char="•"/>
            </a:pPr>
            <a:r>
              <a:rPr lang="en-GB" sz="2800" dirty="0"/>
              <a:t>Queries will be sent out to sites on a monthly basis to request missing data and for any data clarifications</a:t>
            </a:r>
            <a:r>
              <a:rPr lang="en-GB" sz="2800" dirty="0" smtClean="0"/>
              <a:t>.</a:t>
            </a:r>
          </a:p>
          <a:p>
            <a:pPr marL="457200" indent="-457200">
              <a:buFont typeface="Arial" panose="020B0604020202020204" pitchFamily="34" charset="0"/>
              <a:buChar char="•"/>
            </a:pPr>
            <a:r>
              <a:rPr lang="en-GB" sz="2800" dirty="0" smtClean="0"/>
              <a:t>Self-evident corrections</a:t>
            </a:r>
            <a:r>
              <a:rPr lang="en-GB" sz="2800" dirty="0"/>
              <a:t>:</a:t>
            </a:r>
            <a:endParaRPr lang="en-GB" sz="2800" dirty="0">
              <a:solidFill>
                <a:srgbClr val="92D050"/>
              </a:solidFill>
            </a:endParaRPr>
          </a:p>
          <a:p>
            <a:endParaRPr lang="en-GB" sz="2800" dirty="0"/>
          </a:p>
        </p:txBody>
      </p:sp>
      <p:sp>
        <p:nvSpPr>
          <p:cNvPr id="3" name="Text Placeholder 2"/>
          <p:cNvSpPr>
            <a:spLocks noGrp="1"/>
          </p:cNvSpPr>
          <p:nvPr>
            <p:ph type="body" sz="quarter" idx="10"/>
          </p:nvPr>
        </p:nvSpPr>
        <p:spPr>
          <a:xfrm>
            <a:off x="395462" y="800654"/>
            <a:ext cx="6192763" cy="648816"/>
          </a:xfrm>
        </p:spPr>
        <p:txBody>
          <a:bodyPr/>
          <a:lstStyle/>
          <a:p>
            <a:r>
              <a:rPr lang="en-GB" dirty="0" smtClean="0"/>
              <a:t>Data Management</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560498661"/>
              </p:ext>
            </p:extLst>
          </p:nvPr>
        </p:nvGraphicFramePr>
        <p:xfrm>
          <a:off x="395462" y="2890775"/>
          <a:ext cx="8352810" cy="3162126"/>
        </p:xfrm>
        <a:graphic>
          <a:graphicData uri="http://schemas.openxmlformats.org/drawingml/2006/table">
            <a:tbl>
              <a:tblPr firstRow="1" firstCol="1" bandRow="1"/>
              <a:tblGrid>
                <a:gridCol w="1481382">
                  <a:extLst>
                    <a:ext uri="{9D8B030D-6E8A-4147-A177-3AD203B41FA5}">
                      <a16:colId xmlns:a16="http://schemas.microsoft.com/office/drawing/2014/main" val="1048930629"/>
                    </a:ext>
                  </a:extLst>
                </a:gridCol>
                <a:gridCol w="6871428">
                  <a:extLst>
                    <a:ext uri="{9D8B030D-6E8A-4147-A177-3AD203B41FA5}">
                      <a16:colId xmlns:a16="http://schemas.microsoft.com/office/drawing/2014/main" val="2301640327"/>
                    </a:ext>
                  </a:extLst>
                </a:gridCol>
              </a:tblGrid>
              <a:tr h="183707">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All forms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4275011904"/>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Header</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through the post:</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TNO is missing from one or more pages but is present on an attached page or can be worked out through other information, transcribe in green pen onto pages where missing,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Site/Randomising Site is missing from the header, check whether it has been received with other information that identifies the site or that it corresponds to the TNO on the online database and write it on in green pen, initial and date.</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In the event of CRFs being sent via email:</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any information is missing from a CRF but sufficient audit trail is in place, e.g. the body of the email specifies the TNO and it is clear which site sent the data, these details can be used when entering information onto the database.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235041"/>
                  </a:ext>
                </a:extLst>
              </a:tr>
              <a:tr h="367415">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Particularly at the beginning of a new year sites may record the incorrect year. This can be self-evidently corrected if the date has not yet occurred or you are certain of the year it should say.</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9836976"/>
                  </a:ext>
                </a:extLst>
              </a:tr>
              <a:tr h="18370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Decimal places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If values are supplied to more decimal places than required you may round up or down as appropriate.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6092259"/>
                  </a:ext>
                </a:extLst>
              </a:tr>
              <a:tr h="918537">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Yes/No questions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(Not relevant for Screening and Eligibility Form or Randomisation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yes/no box is left blank where a question that asks if further information has been provided, this can be amended to ‘yes’ if further information has been provided.</a:t>
                      </a:r>
                    </a:p>
                    <a:p>
                      <a:pPr>
                        <a:spcAft>
                          <a:spcPts val="0"/>
                        </a:spcAft>
                      </a:pPr>
                      <a:r>
                        <a:rPr lang="en-GB" sz="1100" dirty="0" smtClean="0">
                          <a:effectLst/>
                          <a:latin typeface="Calibri" panose="020F0502020204030204" pitchFamily="34" charset="0"/>
                          <a:ea typeface="Times New Roman" panose="02020603050405020304" pitchFamily="18" charset="0"/>
                          <a:cs typeface="Times New Roman" panose="02020603050405020304" pitchFamily="18" charset="0"/>
                        </a:rPr>
                        <a:t>If a site or participant has answered ‘no’ and provided further information this should be amended to ‘yes’ and the information added to the database.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4414810"/>
                  </a:ext>
                </a:extLst>
              </a:tr>
            </a:tbl>
          </a:graphicData>
        </a:graphic>
      </p:graphicFrame>
      <p:sp>
        <p:nvSpPr>
          <p:cNvPr id="8" name="TextBox 7"/>
          <p:cNvSpPr txBox="1"/>
          <p:nvPr/>
        </p:nvSpPr>
        <p:spPr>
          <a:xfrm>
            <a:off x="8096626" y="6419357"/>
            <a:ext cx="967154" cy="369332"/>
          </a:xfrm>
          <a:prstGeom prst="rect">
            <a:avLst/>
          </a:prstGeom>
          <a:solidFill>
            <a:schemeClr val="bg1"/>
          </a:solidFill>
          <a:effectLst>
            <a:softEdge rad="63500"/>
          </a:effectLst>
        </p:spPr>
        <p:txBody>
          <a:bodyPr wrap="square" rtlCol="0">
            <a:spAutoFit/>
          </a:bodyPr>
          <a:lstStyle/>
          <a:p>
            <a:r>
              <a:rPr lang="en-GB" dirty="0" smtClean="0"/>
              <a:t>Slide 53</a:t>
            </a:r>
            <a:endParaRPr lang="en-GB" dirty="0"/>
          </a:p>
        </p:txBody>
      </p:sp>
    </p:spTree>
    <p:extLst>
      <p:ext uri="{BB962C8B-B14F-4D97-AF65-F5344CB8AC3E}">
        <p14:creationId xmlns:p14="http://schemas.microsoft.com/office/powerpoint/2010/main" val="41310925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54</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733133901"/>
              </p:ext>
            </p:extLst>
          </p:nvPr>
        </p:nvGraphicFramePr>
        <p:xfrm>
          <a:off x="447040" y="2198688"/>
          <a:ext cx="8388921" cy="4087325"/>
        </p:xfrm>
        <a:graphic>
          <a:graphicData uri="http://schemas.openxmlformats.org/drawingml/2006/table">
            <a:tbl>
              <a:tblPr firstRow="1" firstCol="1" bandRow="1"/>
              <a:tblGrid>
                <a:gridCol w="1371480">
                  <a:extLst>
                    <a:ext uri="{9D8B030D-6E8A-4147-A177-3AD203B41FA5}">
                      <a16:colId xmlns:a16="http://schemas.microsoft.com/office/drawing/2014/main" val="1246232556"/>
                    </a:ext>
                  </a:extLst>
                </a:gridCol>
                <a:gridCol w="7017441">
                  <a:extLst>
                    <a:ext uri="{9D8B030D-6E8A-4147-A177-3AD203B41FA5}">
                      <a16:colId xmlns:a16="http://schemas.microsoft.com/office/drawing/2014/main" val="2013312948"/>
                    </a:ext>
                  </a:extLst>
                </a:gridCol>
              </a:tblGrid>
              <a:tr h="154720">
                <a:tc gridSpan="2">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Baseline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869210091"/>
                  </a:ext>
                </a:extLst>
              </a:tr>
              <a:tr h="46416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Was a pregnancy test done?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the participant’s gender is recorded as male and the question has not been completed, you can tick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7509252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Initial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3600957870"/>
                  </a:ext>
                </a:extLst>
              </a:tr>
              <a:tr h="61888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7708122"/>
                  </a:ext>
                </a:extLst>
              </a:tr>
              <a:tr h="773601">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4.6</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no answer is selected here you need to query it with site, unless you are aware that the patient is no longer taking the medication (i.e. completed or withdrawn). In this case, please select ‘No’ and write the explanation onto the form. 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2720111"/>
                  </a:ext>
                </a:extLst>
              </a:tr>
              <a:tr h="154720">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Serious Adverse Event Form – Follow-up</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736604364"/>
                  </a:ext>
                </a:extLst>
              </a:tr>
              <a:tr h="1392482">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3.1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information is completed below this question, you may select ‘Yes’ if not already ticked but you must check the initial SAE to see if there has actually been a change. If there is no change, you can tick ‘No’. You can also amend any ‘Yes’ that has incorrectly been ticked due to information being the same on checking with initial SAE.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you have queried with the site to ask them to change the SOC number and adverse event term, but they change only one in response, as long as stated in the query which SOC number and adverse event you wanted it changing to, this can be self-evidently corrected.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2039428"/>
                  </a:ext>
                </a:extLst>
              </a:tr>
              <a:tr h="309440">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4.3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‘Yes’ has been ticked incorrectly as the patient had already stopped medication prior to event becoming serious, this can be amended to ‘No’</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3295" marR="6329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842457"/>
                  </a:ext>
                </a:extLst>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514802143"/>
              </p:ext>
            </p:extLst>
          </p:nvPr>
        </p:nvGraphicFramePr>
        <p:xfrm>
          <a:off x="447040" y="1647566"/>
          <a:ext cx="8388921" cy="551122"/>
        </p:xfrm>
        <a:graphic>
          <a:graphicData uri="http://schemas.openxmlformats.org/drawingml/2006/table">
            <a:tbl>
              <a:tblPr firstRow="1" firstCol="1" bandRow="1"/>
              <a:tblGrid>
                <a:gridCol w="1487786">
                  <a:extLst>
                    <a:ext uri="{9D8B030D-6E8A-4147-A177-3AD203B41FA5}">
                      <a16:colId xmlns:a16="http://schemas.microsoft.com/office/drawing/2014/main" val="2925606934"/>
                    </a:ext>
                  </a:extLst>
                </a:gridCol>
                <a:gridCol w="6901135">
                  <a:extLst>
                    <a:ext uri="{9D8B030D-6E8A-4147-A177-3AD203B41FA5}">
                      <a16:colId xmlns:a16="http://schemas.microsoft.com/office/drawing/2014/main" val="4115536859"/>
                    </a:ext>
                  </a:extLst>
                </a:gridCol>
              </a:tblGrid>
              <a:tr h="551122">
                <a:tc>
                  <a:txBody>
                    <a:bodyPr/>
                    <a:lstStyle/>
                    <a:p>
                      <a:pPr>
                        <a:spcAft>
                          <a:spcPts val="0"/>
                        </a:spcAft>
                      </a:pPr>
                      <a:r>
                        <a:rPr lang="en-GB" sz="1100" b="1" dirty="0">
                          <a:effectLst/>
                          <a:latin typeface="Calibri" panose="020F0502020204030204" pitchFamily="34" charset="0"/>
                          <a:ea typeface="Times New Roman" panose="02020603050405020304" pitchFamily="18" charset="0"/>
                          <a:cs typeface="Times New Roman" panose="02020603050405020304" pitchFamily="18" charset="0"/>
                        </a:rPr>
                        <a:t>Free text boxes</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If sites denote an upward or downward arrow you can replace these with the words ‘Increased’, ‘raised’ or ‘decreased’.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Recognised medical shorthand can be converted to full text. </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6019494"/>
                  </a:ext>
                </a:extLst>
              </a:tr>
            </a:tbl>
          </a:graphicData>
        </a:graphic>
      </p:graphicFrame>
    </p:spTree>
    <p:extLst>
      <p:ext uri="{BB962C8B-B14F-4D97-AF65-F5344CB8AC3E}">
        <p14:creationId xmlns:p14="http://schemas.microsoft.com/office/powerpoint/2010/main" val="9165355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55</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350141606"/>
              </p:ext>
            </p:extLst>
          </p:nvPr>
        </p:nvGraphicFramePr>
        <p:xfrm>
          <a:off x="548640" y="1601668"/>
          <a:ext cx="8138159" cy="4283053"/>
        </p:xfrm>
        <a:graphic>
          <a:graphicData uri="http://schemas.openxmlformats.org/drawingml/2006/table">
            <a:tbl>
              <a:tblPr firstRow="1" firstCol="1" bandRow="1"/>
              <a:tblGrid>
                <a:gridCol w="1330484">
                  <a:extLst>
                    <a:ext uri="{9D8B030D-6E8A-4147-A177-3AD203B41FA5}">
                      <a16:colId xmlns:a16="http://schemas.microsoft.com/office/drawing/2014/main" val="3287373438"/>
                    </a:ext>
                  </a:extLst>
                </a:gridCol>
                <a:gridCol w="6807675">
                  <a:extLst>
                    <a:ext uri="{9D8B030D-6E8A-4147-A177-3AD203B41FA5}">
                      <a16:colId xmlns:a16="http://schemas.microsoft.com/office/drawing/2014/main" val="3542829561"/>
                    </a:ext>
                  </a:extLst>
                </a:gridCol>
              </a:tblGrid>
              <a:tr h="693573">
                <a:tc gridSpan="2">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In the event of a participant’s death numerous data fields, which could easily be missed on the online database, ask for the participant’s mortality status and multiple drop downs will need to be completed on each form.  </a:t>
                      </a:r>
                      <a:r>
                        <a:rPr lang="en-GB" sz="1100" b="1">
                          <a:effectLst/>
                          <a:latin typeface="Calibri" panose="020F0502020204030204" pitchFamily="34" charset="0"/>
                          <a:ea typeface="Times New Roman" panose="02020603050405020304" pitchFamily="18" charset="0"/>
                          <a:cs typeface="Times New Roman" panose="02020603050405020304" pitchFamily="18" charset="0"/>
                        </a:rPr>
                        <a:t>Providing the Death Notification Form has been completed</a:t>
                      </a:r>
                      <a:r>
                        <a:rPr lang="en-GB" sz="1100">
                          <a:effectLst/>
                          <a:latin typeface="Calibri" panose="020F0502020204030204" pitchFamily="34" charset="0"/>
                          <a:ea typeface="Times New Roman" panose="02020603050405020304" pitchFamily="18" charset="0"/>
                          <a:cs typeface="Times New Roman" panose="02020603050405020304" pitchFamily="18" charset="0"/>
                        </a:rPr>
                        <a:t> relevant mortality status fields in the below listed forms can be self-evident corrected to dead/deceased as applicable and the date of death completed as required.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GB"/>
                    </a:p>
                  </a:txBody>
                  <a:tcPr/>
                </a:tc>
                <a:extLst>
                  <a:ext uri="{0D108BD9-81ED-4DB2-BD59-A6C34878D82A}">
                    <a16:rowId xmlns:a16="http://schemas.microsoft.com/office/drawing/2014/main" val="544218417"/>
                  </a:ext>
                </a:extLst>
              </a:tr>
              <a:tr h="27742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Critical Care Discharge Form -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ICU we would want this form to be completed with the details of the participant’s death</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1534046381"/>
                  </a:ext>
                </a:extLst>
              </a:tr>
              <a:tr h="416144">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ICU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9656092"/>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Vital status on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‘Dead’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259445"/>
                  </a:ext>
                </a:extLst>
              </a:tr>
              <a:tr h="277429">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Discharge destination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3142524"/>
                  </a:ext>
                </a:extLst>
              </a:tr>
              <a:tr h="554859">
                <a:tc gridSpan="2">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Hospital Discharge Form (both Trial and Final Hospital sections)- </a:t>
                      </a:r>
                      <a:r>
                        <a:rPr lang="en-GB" sz="1100">
                          <a:effectLst/>
                          <a:latin typeface="Calibri" panose="020F0502020204030204" pitchFamily="34" charset="0"/>
                          <a:ea typeface="Times New Roman" panose="02020603050405020304" pitchFamily="18" charset="0"/>
                          <a:cs typeface="Times New Roman" panose="02020603050405020304" pitchFamily="18" charset="0"/>
                        </a:rPr>
                        <a:t>If the participant died before discharge from hospital, but were alive when discharged from critical care, we would want this form to be completed with the details of the participant’s death.  If the participant dies at the trial hospital we only require details for the trial hospital, final hospital details can be left blank.</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013800224"/>
                  </a:ext>
                </a:extLst>
              </a:tr>
              <a:tr h="832288">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Date and time of discharge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from trial/final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a:effectLst/>
                          <a:latin typeface="Calibri" panose="020F0502020204030204" pitchFamily="34" charset="0"/>
                          <a:ea typeface="Times New Roman" panose="02020603050405020304" pitchFamily="18" charset="0"/>
                          <a:cs typeface="Times New Roman" panose="02020603050405020304" pitchFamily="18" charset="0"/>
                        </a:rPr>
                        <a:t>For this field on the relevant form we want the date and time of the participant’s death.  These details can be copied from the Death Notification Form.</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94202848"/>
                  </a:ext>
                </a:extLst>
              </a:tr>
              <a:tr h="693573">
                <a:tc>
                  <a:txBody>
                    <a:bodyPr/>
                    <a:lstStyle/>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If discharged from hospital,</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100" b="1">
                          <a:effectLst/>
                          <a:latin typeface="Calibri" panose="020F0502020204030204" pitchFamily="34" charset="0"/>
                          <a:ea typeface="Times New Roman" panose="02020603050405020304" pitchFamily="18" charset="0"/>
                          <a:cs typeface="Times New Roman" panose="02020603050405020304" pitchFamily="18" charset="0"/>
                        </a:rPr>
                        <a:t>specify location</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100" dirty="0">
                          <a:effectLst/>
                          <a:latin typeface="Calibri" panose="020F0502020204030204" pitchFamily="34" charset="0"/>
                          <a:ea typeface="Times New Roman" panose="02020603050405020304" pitchFamily="18" charset="0"/>
                          <a:cs typeface="Times New Roman" panose="02020603050405020304" pitchFamily="18" charset="0"/>
                        </a:rPr>
                        <a:t>Tick the box labelled ‘N/A – patient died’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747" marR="567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7256914"/>
                  </a:ext>
                </a:extLst>
              </a:tr>
            </a:tbl>
          </a:graphicData>
        </a:graphic>
      </p:graphicFrame>
    </p:spTree>
    <p:extLst>
      <p:ext uri="{BB962C8B-B14F-4D97-AF65-F5344CB8AC3E}">
        <p14:creationId xmlns:p14="http://schemas.microsoft.com/office/powerpoint/2010/main" val="236304672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046720" y="6439678"/>
            <a:ext cx="982980" cy="369332"/>
          </a:xfrm>
          <a:prstGeom prst="rect">
            <a:avLst/>
          </a:prstGeom>
          <a:noFill/>
        </p:spPr>
        <p:txBody>
          <a:bodyPr wrap="square" rtlCol="0">
            <a:spAutoFit/>
          </a:bodyPr>
          <a:lstStyle/>
          <a:p>
            <a:r>
              <a:rPr lang="en-GB" dirty="0" smtClean="0"/>
              <a:t>Slide 56</a:t>
            </a:r>
            <a:endParaRPr lang="en-GB"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1399978243"/>
              </p:ext>
            </p:extLst>
          </p:nvPr>
        </p:nvGraphicFramePr>
        <p:xfrm>
          <a:off x="615697" y="1588234"/>
          <a:ext cx="8138159" cy="4026135"/>
        </p:xfrm>
        <a:graphic>
          <a:graphicData uri="http://schemas.openxmlformats.org/drawingml/2006/table">
            <a:tbl>
              <a:tblPr firstRow="1" firstCol="1" bandRow="1"/>
              <a:tblGrid>
                <a:gridCol w="1330485">
                  <a:extLst>
                    <a:ext uri="{9D8B030D-6E8A-4147-A177-3AD203B41FA5}">
                      <a16:colId xmlns:a16="http://schemas.microsoft.com/office/drawing/2014/main" val="471457539"/>
                    </a:ext>
                  </a:extLst>
                </a:gridCol>
                <a:gridCol w="6807674">
                  <a:extLst>
                    <a:ext uri="{9D8B030D-6E8A-4147-A177-3AD203B41FA5}">
                      <a16:colId xmlns:a16="http://schemas.microsoft.com/office/drawing/2014/main" val="3570724478"/>
                    </a:ext>
                  </a:extLst>
                </a:gridCol>
              </a:tblGrid>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Follow-up information</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243695617"/>
                  </a:ext>
                </a:extLst>
              </a:tr>
              <a:tr h="297980">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2052095"/>
                  </a:ext>
                </a:extLst>
              </a:tr>
              <a:tr h="59595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hospital discharge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57111324"/>
                  </a:ext>
                </a:extLst>
              </a:tr>
              <a:tr h="1191918">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Modified Oxford Handicap Scale at discharge from</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trial/final hospital</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Tick the box labelled ‘Deceased’</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5142197"/>
                  </a:ext>
                </a:extLst>
              </a:tr>
              <a:tr h="148990">
                <a:tc gridSpan="2">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Follow up 3 months – 12 months - </a:t>
                      </a:r>
                      <a:r>
                        <a:rPr lang="en-GB" sz="1000">
                          <a:effectLst/>
                          <a:latin typeface="Calibri" panose="020F0502020204030204" pitchFamily="34" charset="0"/>
                          <a:ea typeface="Times New Roman" panose="02020603050405020304" pitchFamily="18" charset="0"/>
                          <a:cs typeface="Times New Roman" panose="02020603050405020304" pitchFamily="18" charset="0"/>
                        </a:rPr>
                        <a:t>As appropriate</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GB"/>
                    </a:p>
                  </a:txBody>
                  <a:tcPr/>
                </a:tc>
                <a:extLst>
                  <a:ext uri="{0D108BD9-81ED-4DB2-BD59-A6C34878D82A}">
                    <a16:rowId xmlns:a16="http://schemas.microsoft.com/office/drawing/2014/main" val="2854892659"/>
                  </a:ext>
                </a:extLst>
              </a:tr>
              <a:tr h="104292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Date of assessment</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before</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months no follow-up information is required – leave forms blank.</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t>
                      </a:r>
                      <a:r>
                        <a:rPr lang="en-GB" sz="1000" u="sng">
                          <a:effectLst/>
                          <a:latin typeface="Calibri" panose="020F0502020204030204" pitchFamily="34" charset="0"/>
                          <a:ea typeface="Times New Roman" panose="02020603050405020304" pitchFamily="18" charset="0"/>
                          <a:cs typeface="Times New Roman" panose="02020603050405020304" pitchFamily="18" charset="0"/>
                        </a:rPr>
                        <a:t>after</a:t>
                      </a:r>
                      <a:r>
                        <a:rPr lang="en-GB" sz="1000">
                          <a:effectLst/>
                          <a:latin typeface="Calibri" panose="020F0502020204030204" pitchFamily="34" charset="0"/>
                          <a:ea typeface="Times New Roman" panose="02020603050405020304" pitchFamily="18" charset="0"/>
                          <a:cs typeface="Times New Roman" panose="02020603050405020304" pitchFamily="18" charset="0"/>
                        </a:rPr>
                        <a:t> 3 or 6 months the following survival check can be completed following receipt of Death Notification Form.  The assessment date can be completed as the date the Death Notification Form data was received.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0"/>
                        </a:spcAft>
                      </a:pPr>
                      <a:r>
                        <a:rPr lang="en-GB" sz="1000">
                          <a:effectLst/>
                          <a:latin typeface="Calibri" panose="020F0502020204030204" pitchFamily="34" charset="0"/>
                          <a:ea typeface="Times New Roman" panose="02020603050405020304" pitchFamily="18" charset="0"/>
                          <a:cs typeface="Times New Roman" panose="02020603050405020304" pitchFamily="18" charset="0"/>
                        </a:rPr>
                        <a:t>If a participant dies after 3 month only the 6 month survival check is required, the 12 month can be left blank.  </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3087573"/>
                  </a:ext>
                </a:extLst>
              </a:tr>
              <a:tr h="446969">
                <a:tc>
                  <a:txBody>
                    <a:bodyPr/>
                    <a:lstStyle/>
                    <a:p>
                      <a:pPr>
                        <a:spcAft>
                          <a:spcPts val="0"/>
                        </a:spcAft>
                      </a:pPr>
                      <a:r>
                        <a:rPr lang="en-GB" sz="1000" b="1">
                          <a:effectLst/>
                          <a:latin typeface="Calibri" panose="020F0502020204030204" pitchFamily="34" charset="0"/>
                          <a:ea typeface="Times New Roman" panose="02020603050405020304" pitchFamily="18" charset="0"/>
                          <a:cs typeface="Times New Roman" panose="02020603050405020304" pitchFamily="18" charset="0"/>
                        </a:rPr>
                        <a:t>Mortality status at day 180/360</a:t>
                      </a:r>
                      <a:endParaRPr lang="en-GB"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000" dirty="0">
                          <a:effectLst/>
                          <a:latin typeface="Calibri" panose="020F0502020204030204" pitchFamily="34" charset="0"/>
                          <a:ea typeface="Times New Roman" panose="02020603050405020304" pitchFamily="18" charset="0"/>
                          <a:cs typeface="Times New Roman" panose="02020603050405020304" pitchFamily="18" charset="0"/>
                        </a:rPr>
                        <a:t>Tick the box labelled ‘Deceased’ on the relevant form.</a:t>
                      </a:r>
                      <a:endParaRPr lang="en-GB"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0950" marR="609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8606344"/>
                  </a:ext>
                </a:extLst>
              </a:tr>
            </a:tbl>
          </a:graphicData>
        </a:graphic>
      </p:graphicFrame>
    </p:spTree>
    <p:extLst>
      <p:ext uri="{BB962C8B-B14F-4D97-AF65-F5344CB8AC3E}">
        <p14:creationId xmlns:p14="http://schemas.microsoft.com/office/powerpoint/2010/main" val="4102134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968" y="588441"/>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1878901"/>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09762" y="641338"/>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1592672"/>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3%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3">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4">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5">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Text Placeholder 3"/>
          <p:cNvSpPr>
            <a:spLocks noGrp="1"/>
          </p:cNvSpPr>
          <p:nvPr>
            <p:ph type="body" sz="quarter" idx="14"/>
          </p:nvPr>
        </p:nvSpPr>
        <p:spPr>
          <a:xfrm>
            <a:off x="518160" y="3733800"/>
            <a:ext cx="6719888" cy="649288"/>
          </a:xfrm>
        </p:spPr>
        <p:txBody>
          <a:bodyPr/>
          <a:lstStyle/>
          <a:p>
            <a:r>
              <a:rPr lang="en-US" dirty="0" smtClean="0"/>
              <a:t>Hypothesis</a:t>
            </a:r>
            <a:endParaRPr lang="en-US" dirty="0"/>
          </a:p>
        </p:txBody>
      </p:sp>
      <p:sp>
        <p:nvSpPr>
          <p:cNvPr id="4" name="Text Placeholder 3"/>
          <p:cNvSpPr>
            <a:spLocks noGrp="1"/>
          </p:cNvSpPr>
          <p:nvPr>
            <p:ph type="body" sz="quarter" idx="10"/>
          </p:nvPr>
        </p:nvSpPr>
        <p:spPr>
          <a:xfrm>
            <a:off x="395462" y="1339904"/>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0" ma:contentTypeDescription="Create a new document." ma:contentTypeScope="" ma:versionID="fb17dd62da5a638443a0af8eb33b452a">
  <xsd:schema xmlns:xsd="http://www.w3.org/2001/XMLSchema" xmlns:xs="http://www.w3.org/2001/XMLSchema" xmlns:p="http://schemas.microsoft.com/office/2006/metadata/properties" targetNamespace="http://schemas.microsoft.com/office/2006/metadata/properties" ma:root="true" ma:fieldsID="b84c390a07b92f3072bc78982b6f0c3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8BF3A02-A3FD-490D-898E-8F51FE36FD18}"/>
</file>

<file path=customXml/itemProps2.xml><?xml version="1.0" encoding="utf-8"?>
<ds:datastoreItem xmlns:ds="http://schemas.openxmlformats.org/officeDocument/2006/customXml" ds:itemID="{736621F2-B1D3-4BB6-A406-F83364B1FED8}"/>
</file>

<file path=customXml/itemProps3.xml><?xml version="1.0" encoding="utf-8"?>
<ds:datastoreItem xmlns:ds="http://schemas.openxmlformats.org/officeDocument/2006/customXml" ds:itemID="{202292A6-FE12-471A-BC15-E0D7D7A532C9}"/>
</file>

<file path=docProps/app.xml><?xml version="1.0" encoding="utf-8"?>
<Properties xmlns="http://schemas.openxmlformats.org/officeDocument/2006/extended-properties" xmlns:vt="http://schemas.openxmlformats.org/officeDocument/2006/docPropsVTypes">
  <Template>Office Theme</Template>
  <TotalTime>10967</TotalTime>
  <Words>7156</Words>
  <Application>Microsoft Office PowerPoint</Application>
  <PresentationFormat>On-screen Show (4:3)</PresentationFormat>
  <Paragraphs>1101</Paragraphs>
  <Slides>56</Slides>
  <Notes>56</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56</vt:i4>
      </vt:variant>
    </vt:vector>
  </HeadingPairs>
  <TitlesOfParts>
    <vt:vector size="66" baseType="lpstr">
      <vt:lpstr>Arial</vt:lpstr>
      <vt:lpstr>Calibri</vt:lpstr>
      <vt:lpstr>Helvetica Neue</vt:lpstr>
      <vt:lpstr>MS Mincho</vt:lpstr>
      <vt:lpstr>Raavi</vt:lpstr>
      <vt:lpstr>Times New Roman</vt:lpstr>
      <vt:lpstr>Wingdings</vt:lpstr>
      <vt:lpstr>Wingdings 2</vt:lpstr>
      <vt:lpstr>4/12 Departmental lockup</vt:lpstr>
      <vt:lpstr>1/12 Departmental lockup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Hamilton, Louisa</cp:lastModifiedBy>
  <cp:revision>304</cp:revision>
  <cp:lastPrinted>2020-01-24T16:10:49Z</cp:lastPrinted>
  <dcterms:created xsi:type="dcterms:W3CDTF">2019-05-08T14:13:29Z</dcterms:created>
  <dcterms:modified xsi:type="dcterms:W3CDTF">2020-01-30T09:24:36Z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